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8" r:id="rId2"/>
    <p:sldId id="328" r:id="rId3"/>
    <p:sldId id="327" r:id="rId4"/>
    <p:sldId id="343" r:id="rId5"/>
    <p:sldId id="344" r:id="rId6"/>
    <p:sldId id="345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1" r:id="rId31"/>
    <p:sldId id="370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7" r:id="rId58"/>
    <p:sldId id="398" r:id="rId59"/>
    <p:sldId id="399" r:id="rId60"/>
    <p:sldId id="400" r:id="rId61"/>
    <p:sldId id="401" r:id="rId62"/>
    <p:sldId id="420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  <p:sldId id="418" r:id="rId79"/>
    <p:sldId id="325" r:id="rId80"/>
    <p:sldId id="419" r:id="rId81"/>
    <p:sldId id="286" r:id="rId82"/>
    <p:sldId id="287" r:id="rId83"/>
    <p:sldId id="288" r:id="rId84"/>
    <p:sldId id="346" r:id="rId85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63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B183C75-D3F9-4549-A901-07CCFE9A2F87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CAFD866-51D7-4EA5-84E3-7BB0D46314E6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ymbol zastępczy obrazu slajdu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l-PL" smtClean="0"/>
          </a:p>
        </p:txBody>
      </p:sp>
      <p:sp>
        <p:nvSpPr>
          <p:cNvPr id="15363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3C458D-EB8B-4002-BD8F-6FED64AA91C6}" type="slidenum">
              <a:rPr lang="pl-PL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l-PL" smtClean="0"/>
          </a:p>
        </p:txBody>
      </p:sp>
      <p:sp>
        <p:nvSpPr>
          <p:cNvPr id="15363" name="Symbol zastępczy numeru slajdu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716B318A-037E-4FFA-9AD1-11F455C1BA36}" type="slidenum">
              <a:rPr lang="pl-PL" sz="1200">
                <a:latin typeface="+mn-lt"/>
              </a:rPr>
              <a:pPr algn="r">
                <a:defRPr/>
              </a:pPr>
              <a:t>84</a:t>
            </a:fld>
            <a:endParaRPr lang="pl-PL" sz="1200">
              <a:latin typeface="+mn-l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44AEE-EBFC-44A2-AC52-5E849881441A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DA317-A676-4983-A6AE-314842258E3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A5303-1E94-48D1-9D14-A7329A9FF445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159BD-105A-4253-B318-751DE2C9099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9DB35-E373-42A6-9FA6-9A5BA34CE1A6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5407D-183D-4C9F-A003-142D437FB86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0C1D5-D9AE-4A96-AEFE-D93520604652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22922-DFC6-4D34-B3EB-D2A5DD9A6E00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A243D-F4AC-487D-8827-1E53E71B70F3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81BE9-10AD-44C3-96A8-F9622586E1D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660FE-4DBD-40CD-94C5-E7C75A20F714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EDDA2-A306-4371-AF1C-A1C87056AFD8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94B01-8100-4B5F-98D5-5AFA8B813AAA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28B52-7626-4471-B054-A26EEA01BBE8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E0EE9-2AB3-4540-ABF1-371611F5D81A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CE5EF-4673-414F-AC4D-6D4A15E211D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E0B63-A869-417F-AB6C-51337B44165C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8EAC3-EE13-4856-9A16-6526ABCB2AD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B353B-747A-4D31-B89F-E13BF213A015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F635A-03AB-46AF-BF82-CF6DBB167A7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33C1B-9E6E-44AD-80FC-B11D8FACB001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904C2-7DD3-4402-B2EB-7B1662A5E49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5EA5F74-7BAB-4F3D-91D5-D2263F2785AB}" type="datetimeFigureOut">
              <a:rPr lang="pl-PL"/>
              <a:pPr>
                <a:defRPr/>
              </a:pPr>
              <a:t>2012-12-28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D60C0D-E2D4-42D7-B4AD-A484E66CC0F0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l-PL" smtClean="0"/>
              <a:t>Podstawy Zarządzania</a:t>
            </a:r>
          </a:p>
        </p:txBody>
      </p:sp>
      <p:sp>
        <p:nvSpPr>
          <p:cNvPr id="14338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pl-PL" sz="2800" b="1" smtClean="0">
                <a:solidFill>
                  <a:srgbClr val="898989"/>
                </a:solidFill>
                <a:latin typeface="Arial" charset="0"/>
              </a:rPr>
              <a:t>Procesy informacyjno-decyzyjne</a:t>
            </a:r>
          </a:p>
          <a:p>
            <a:pPr eaLnBrk="1" hangingPunct="1"/>
            <a:endParaRPr lang="pl-PL" sz="2800" smtClean="0">
              <a:solidFill>
                <a:srgbClr val="898989"/>
              </a:solidFill>
              <a:latin typeface="Arial" charset="0"/>
            </a:endParaRPr>
          </a:p>
          <a:p>
            <a:pPr eaLnBrk="1" hangingPunct="1"/>
            <a:r>
              <a:rPr lang="pl-PL" sz="2800" smtClean="0">
                <a:solidFill>
                  <a:schemeClr val="tx1"/>
                </a:solidFill>
                <a:latin typeface="Arial" charset="0"/>
              </a:rPr>
              <a:t>http://zpsanspw.strefa.pl/pz.html</a:t>
            </a:r>
          </a:p>
        </p:txBody>
      </p:sp>
      <p:sp>
        <p:nvSpPr>
          <p:cNvPr id="14339" name="AutoShape 2" descr="data:image/jpeg;base64,/9j/4AAQSkZJRgABAQAAAQABAAD/2wCEAAkGBhQSERUUExQWFBQWGR0YGRUYGCAaHhseICAeHR0aHRwdHCYeHx8jIBsZIy8iIygpLi0sGB4xNjAqNSYrLCkBCQoKDgwOFQ8PFCkcHBwpKSwpKSksKSkpKSkpKSksLCkpKSkpLCkpLCwpLCkpKSkpKSkpKiwsLCksLCkpLCkpKf/AABEIAKAAdwMBIgACEQEDEQH/xAAcAAABBQEBAQAAAAAAAAAAAAAEAAIDBQYHAQj/xAA8EAABAgQDBQUGBQQBBQAAAAABAhEAAyExBBJBBSJRYXEGEzKBkQdCobHR8BQjksHhUnKy8WIWM0NTgv/EABcBAQEBAQAAAAAAAAAAAAAAAAABAgP/xAAZEQEBAQADAAAAAAAAAAAAAAAAAREhMVH/2gAMAwEAAhEDEQA/ANBlUkKIWtyT7yql2DBgGH3xiZWE8SUzAWIUs51NcszqcGnSJky1FSVZSN6ZrQkE1TTma2rBMxJOZlMFEFlEF9KDWgF46ARc5aElLuwcMqlaAAn1iLAz1KZKluXJDOB6+ducFz3UyQSQ7MRoPE9a2u37RFPw8uWUzFzzLlpcNYFR0e/W4ppEEOImJBCUTAHBQQVlLlwKAhywJAY3I4wlEh1A1SHqTqHHi4liH4GKPae25c+cqWUjKU5AVAOsJL7p0FRUPZ9IAxWDGVZmqmzFksk94ai2/QbwodQ3WMi5wmMWggrmlKswqZlHL3D26UciLrBzVTHZRCgGKQsWUS1HNSAa9Yx2GSO5W0uWrfCBmDliHFX04iPZEqalYyOF0KlJUxUEg5XNmrQ8j5h0jMrKzqKRQnM1tSej+kRmcQcoUVAqYHMxDDhy061jG4TbmKSU/mKmApJUkALJPEBt0O9eGkaWR2hlnKiYO7mLFMwYE6gHj1gG4gzAUJKiA3vMMwpYZhURWTMYolSKoykAZi1OTLLliS/lF5jZUtYqrMRYtVFGNTq3C8Z5OzgCpRWnNTeZmABYtYlj1gouXiQUvVSQ+6SxUxoSH6lucEqWpk1I3eLOKF7vekBYCSbkHKQ1WJcm7WqAeJg4YdOYke//AMDWoudDAQqnbyAiYXU7mtEgaudSQ3nCiWTgPzVqJIJIDEWCQ3HU1hREF/inS7ZSStlDUZhXkDA6EKUoVSKgZhQhPiNqOb05vHmMlBIUAcxdQJIoS7j/ACLAawCMpahuAEOd0eJmbK3GNifa2OVhkJmJSFZiN1N3N1AFuhDv8oyG0Z68UtJnZpbVSAkgAG7pUbf8g8N21i5k/ElGY5UqCUpAYBruDc5ukU+0cq1AJmLmLYByonLlOhKQANWGrxkHK2wiVMloCQtJD73iAc0GazkC2mkaOTKkzMwKkJUtilwCkOKF6WAc+UZWXs6SAKHMGCjlqFEsAQeetmMEzpAWklROar18mSBTjTV4DRLx8pIQlIGTOQxSLJO8Qwo1ANHEE4Obh5vfKBGVKAlJoFf/ACBUM45PGPm4GWnMM6hTo9HY6EWpE0mSljvJcuDlH9QcgAaUpo5iK1uxdnJQnvZaUZlAICi9gS97czxEQY3A/iB389+5BJlocBR6U1owHxioTjpgw/dKmA5U0yEc6P7pLs/MwJjyFCi1AkDKQQyWIFQPJiOcNF1sTtUkkylpUirIWrUMSEqLULfvFpiFpNU7ymDAqrpybQN5xgV4GYsMtIUtL0zM96g6n5xstm4xBkiZVrKWVAEEAUys93FtK3gDpSQtZSqiwEkpBahVRlO7uCdPFaDFKyvlUQbUq1a0L6QHhMSsAs2UsSvM5JqLMdbQTg8MywFXrq5Irc8bnyigzDTQkuVMxck6OOmv1hQFKYEBnzByOTPrzaFANxAKlEKIIClABQeujcaikC4aYDkY1IcgqS7fMAHMHOjiHbQlLmKypUQCVqYN7pH3o8FpkBnCWbd3mqL3Bs5NDZzGkc5kBKZiwpC996r3QDWprwGlTFhh9m92QsZQFAe9fk3i1JvWEuSQVTU5spmFCEqVUsDd3ygZdf3h+0+0AqkJWCQUqCSA1Xau8xLehrWMgDDT5m6pRSglxmJ94mp1bwsxhkoKSCtKkpB1JJvYdYKkbQTlllIUVPmSSAbl1OC7g8qQzHspIGRiwUANASGenE+gaIA5zkqKiCS9SbEVo5rEslZ3gQzVIChUtRxqAxPnAswKGYVJSxcprbpep9OUMkrUN5gW06/XzvBVpJmMe8KiSUh1cmLhqUpEgwC5YUVHdINMyeRHiLEVNLwJKxCQLblBlKH5Xg2bKBZpZVkIKSQd7mxsAKMXsIIdsLL+alQYKT7wdJaocPzDV1eF2bSQiYQ7ZwGBq9m1cWvQsYqsRhwgnMwLupLEV0BDDnG07NSpU6Ss0zFW8qr5qAZmq2vkTBR0qWClQSkpDf06ixuzROEJIKbggCrMoUcUL9fKLHCbLyZlrzIBplBJApUJH9JYElr9TCVst2KcyQbBiDXXLfXWsUVyEGW3dywwYJSC2hcObteFFxK2Vf8AMB4Dh8QYUEZ3FS1e4FZkqUQkDTMGJ1qB8IfhlspQrV6qdmtwoRpEeCSllAl0laxVRdwRa+7f05wHtnaBkywStKJillCSUukXLHUO4D840KjHbQClFAKlAnKRZz4Tw1DxXqdgleVSgGSBLdzls9QRbmxrEYR3vfLVLCGVVlvlJO8UnyoRZ4ZiELlrAG64u/K+pewfWkYDllKEgKOQDxAIuBTKST0N7Q7B7VlOCliQACCnTiK6aQPthE2atCCoZCPEHvUMom9teEUGP2IEKYTglTsxN+fJvpE0aDaM9JUogAglg1yOP1hLxATLCAoDMd5wXDMwdnart84zOMwc6WkL76XOHBK3I5EFjFpseRPm92VbqCSAqlSequQ+EAfKxCE2a4zVowfS9oI/6lkScxWymO4lFzepJ4cIz3arAHDTshmAuAWFSkNq1jyiPs3KwqpqUzgVOdVBIc8ToKRBep7QS8SWYpuzquWZ8xpYDjcxu/Z5J3ClTEZyWGhTluW5ClqdYyP4fDZ0CWE5XqHAAY0rW9PN4uexCMm0FZVElWfMHcMwyu5q96PYRpXVJczpXpXl1hZmHhrfnHktq0F3ZulYYucly7jnl9B/qNCZQ+N9Y8hkucARVNtPUNCiIyKMa5JFGc1Ds6iOV+AMZHtoqbMRLUktL7wFeYUSySLciFOY1CMYoqKHTcMAKEZuJik2phFqw00KUosXUCLgkvlTdwNNWEWjHYHHS5i1hFWGapytXfYjQ6WvyjQKny1AqIOUpZ0l6GjZanVoyeD2WZC58ksZoyrSRdSHelHBq5Hzg9WKSBVyHoMrM2l6N0jIZh9nqmrIzGTLYnMRoxYFrOacQ8UWNwCM4WhEwJ6u5tdgzkE+cbzAyk4haO7Pjot7uElVEgsx+Hxio2zLKB3aVgpBBOVJfXV6n6wsGSxOHMyYEy0bxNEpBbyGkbvZ0xWGwqJSk5ZyFd4nMm4IIcg82IGoEO7OCRhUla1pMxRTS5LnStg9YE2hiJs8zFiqSWeg3RYHppEFd2+2epcwTk7wIBUWAqoOXAoP5gHYGwlzV94vDzZ6QQNwsknQKOUt0ja4JYlSs03MJS3QoKFHoAbNbUE/ARXzdlzMMrcmLlpWd1CZlFcwwYhqu0BJsjZP4eaEpUTubySk0JFhagIZ7UJtGo7DZZ2KXNJGeSMlqkq967Wo2vKkZg40oWQorUcoZSpgLAgCv8nQRpPZPh96eQQ1AQ7uSOVKAGLFb6SgElQd1DUkMwDODYuIYuYSQHZJ4aHjx9aC+sT9wCDcub/t0EBqkk0Z356affrFQsNNSVDKfC6RUgPrpXQObx7CwUtnclyXzAdeX3SFAZjFrSyyWGVRSCRR615h/pFTh8K93qCAATqS/DQfKLOdg0LfMslOZbEnIkh+XU1NdYHm4VKQe6Io11qdhQ3LqFqAjzaKMZtFCZc51E6guACoX1Gc8TS8B4rDe+QCkkgVPiPAt1rG+27gWwk3vLhDpJAU28ASlw7lN+kYCfMB3Uqq4As1zUsbW6PGbB5gADMTulKczBOdjwIduANhrGixk+SgoWsZ6JLZuBYVOo+A6xSCeciVJVkUleQIJclJHiswSGHMvAeKK5pCUuSbEs1r8uPzgATi1rWtdcuapGtXHk7fCPV9sV5JiAkpSulNWLgHhFlI2QkBIJACwMqnAuS5byN4GxeJwiDkRvkIW5UbkksA2oTl9TEQXge1GJxEpOEKdxRLKbwi1TwB04mDdnTu7KpGINUMArMSLAPSuVspcVvFXsrawDBROZNRlooAe7TWgPlF/tfZaSVTJahMCUpUtwRumj2OYOoOx4wVX4rCIGUS0qUo1qlr21ZrXjfey1ITKnEgsZjOkFicozU5OPi2sYTDBOVSUhNkqq+6PEpIs+vpzjp/YzBKl4CUlLAzMy2aoCi4cEcG6RRerUFKYVy9bs3SIN1TWId+APIcneCRIITlbKlmpbh1AgMy1IqSSAwBYMONL/OA9TOKFigUkud2jcOX+4USIlk3qOgL9RaPIDHY+WolYS53ilXPkwudeUEbK2enugrLQgCzuHciuhe3OGHAqVMeY2Sq1L0ZKmIqL1d+sZ7tD7T8NhlK/DAYiapISC5EqW3TxqJJNGHONdDW42Z3aJs2alXdIRmW2gqFMDRq2jjeFxySoKQKKIIcVuBX5FucV22u2mMxb97PVkP/AI0nIj9KaHzeLnCbMKsLh56SkIy5HY+NBIUknQkZFcC5jFuosMXlzh5bsW1+73/mK7HbXEl+6RurSUlxWvmQDzESzsYSlQKiNTldqcmo+76QEiYrMFFLgVYv5Hl/EAJjsFOUR3jSgQCEtozA6tYU4kwD+CkhRBmkUcMxrwf1i8xudZqmmhrQM7MfnCHZSWyaqJI0LAKOjm9PpEAWH2bJV4ZxepJFTro3TXjFzsnaUyVN7uc6kkZcwOV0swD0r9In2Z2XliiMxUknOmxCX8Ti2W9btS8Nx2EypKVqEwBikg36E1s8UWuMQiRKnkKZkJKkEgEgsAkcy56cI0mw/bNglAJnJmSVClRnSABQAgl6ACoDnrHNts7RKcJ3YJaYoHeNWTXXm1R+0ZUQ019YYDaUnEJUqRNRNDMoIXmAJ4tYx4oKAKrmtMzhh1FacrvHyrhsYuWrNLWpCuKFFJ9QY2Wzva7tGWADMRNA/wDYgE8w4YxdNd4kSjmBTQAM3LQ8H+jR5HKtme3I50d7hUKIdjLWUsSK7qnBtfn6qGrrm3aDtDiMTMX305a2UpISTQDMaBIpFYiXezuKxLjC0xf96v8AIxAFcoyiQByBR7VLV4cI2/sx23LE1WCxLdxiCGU7d3NDhKgTQPY+UYasJSoQdJ7Wdgp8jMuU06UCveTUgA1C0ixD1alNIx6Nq5SQoHhxbS0dN9mXtAM7u8NOU09AORTgd6CLH/mB+rrF12w9nuGxhK0/kTif+4hNDzWlwD/cI1Z4OTDbSUqCmDAGh+/hyEQ/9QKUCFKGjUsODU5QT2g9muNwwfu+9l/1ynWP0+IP0iklbAxClJSJMzMtQQndIdWiQSGflGRbDbRSq6RRy2vJTH7eCZWImzkTQhGeXJQVqmeFKUps6rEmiQNXtGk7New+as5sasSkCvdoIUs8ifCn4mL72pzpOB2UjCSEJQmcoJyjgneUok3UTlc84DiuJxaphBPQDgOURp1+3hssViVaQ7eYL0b0iIRZg1+vw4R4r0/eHGtBo9D/AAIQYllHiXflz5wHuFP5ifvQwodgxvC9D8WMeQVHjR+av+9X+RiIOLHrBWMWh5oKTn70soKpldTghql2YvRjA1etIDwE8R5wj0pSPE2Jh4Den3blpFBezQ6qHKsVSbW1BGojrfZH2imanucRl76yJiiUpmDULIFFNbiescaBazhT3f8AiN9sfDysfIMwEJnoczZYoGoy0ge6aWsaaxYOwqkjJmAIysXFSwd2CX0PzpHIvaTtReJx60JWojDJSiXcAqFVKHBTkV5XjUdlO3ww+eXilHNLQopmH3socIU9lUYcfnyqXizOmCYuqiorUKV1U5JBALlgItHcew3aT8ZhgDNz4iWAZgJy5hosjgWYni73jlftYxi5mOWlSgoSkhIbTXyLmvOCsBto4bEyMRhkk4eQClQPvpUXmpD3Z6OTUA6xS9tp4m4mdNCwpK15klgHB8OmgaJbwM3LvrEy+AB0FbiGJTqRRxTWCQl0u72fr6eUREClnK3CloaBWnB/rDu8p1qb+kNUp3ZhQ/6EQTSlutPUs45GFDcKjfTUfYMeRQscfzF8lKb9RiBIobwbjZJ7xe6rxqrXieUCqlK4KPkfpEUhOLAVbmdWIf0hg487cYemUr+lX6Sf2hZDbKf0n6RR4khi9tYN2HtmZhJyZ0ojMk2NlDVJHAiAjLVoD+kwu4VwPofpAaftZtpE85pT5Zl81+JHkS3kIC2TssrQkhJU6zegYBjc+rA04RTiUW8JA/tNfh9tGi7MqtKYMosSXSQ40U26QQwUxbMbQAW15aUlSUrDSyyQKitS1tXo1oqk1p5AR0Sf2ZlYueEyp65sxcwS15pSkd2Eh1KdTAsAdHUQYxe2NkzJE1UtYIWkkN4iBoSRSoY+cEBLlMd4+T1iZWIcEOG90Od0u9OrfGIUyjqktySfhHrKd8poGoD62iD1THXR/PQN1iD7aJhLUfdIe1DDTJUBQGr0ylx8IB+GSM4r9sYUOw0lQWAUqoS1OR5QoaP/2Q=="/>
          <p:cNvSpPr>
            <a:spLocks noChangeAspect="1" noChangeArrowheads="1"/>
          </p:cNvSpPr>
          <p:nvPr/>
        </p:nvSpPr>
        <p:spPr bwMode="auto">
          <a:xfrm>
            <a:off x="155575" y="-731838"/>
            <a:ext cx="1133475" cy="15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14340" name="AutoShape 4" descr="data:image/jpeg;base64,/9j/4AAQSkZJRgABAQAAAQABAAD/2wCEAAkGBhQSERUUExQWFBQWGR0YGRUYGCAaHhseICAeHR0aHRwdHCYeHx8jIBsZIy8iIygpLi0sGB4xNjAqNSYrLCkBCQoKDgwOFQ8PFCkcHBwpKSwpKSksKSkpKSkpKSksLCkpKSkpLCkpLCwpLCkpKSkpKSkpKiwsLCksLCkpLCkpKf/AABEIAKAAdwMBIgACEQEDEQH/xAAcAAABBQEBAQAAAAAAAAAAAAAEAAIDBQYHAQj/xAA8EAABAgQDBQUGBQQBBQAAAAABAhEAAyExBBJBBSJRYXEGEzKBkQdCobHR8BQjksHhUnKy8WIWM0NTgv/EABcBAQEBAQAAAAAAAAAAAAAAAAABAgP/xAAZEQEBAQADAAAAAAAAAAAAAAAAAREhMVH/2gAMAwEAAhEDEQA/ANBlUkKIWtyT7yql2DBgGH3xiZWE8SUzAWIUs51NcszqcGnSJky1FSVZSN6ZrQkE1TTma2rBMxJOZlMFEFlEF9KDWgF46ARc5aElLuwcMqlaAAn1iLAz1KZKluXJDOB6+ducFz3UyQSQ7MRoPE9a2u37RFPw8uWUzFzzLlpcNYFR0e/W4ppEEOImJBCUTAHBQQVlLlwKAhywJAY3I4wlEh1A1SHqTqHHi4liH4GKPae25c+cqWUjKU5AVAOsJL7p0FRUPZ9IAxWDGVZmqmzFksk94ai2/QbwodQ3WMi5wmMWggrmlKswqZlHL3D26UciLrBzVTHZRCgGKQsWUS1HNSAa9Yx2GSO5W0uWrfCBmDliHFX04iPZEqalYyOF0KlJUxUEg5XNmrQ8j5h0jMrKzqKRQnM1tSej+kRmcQcoUVAqYHMxDDhy061jG4TbmKSU/mKmApJUkALJPEBt0O9eGkaWR2hlnKiYO7mLFMwYE6gHj1gG4gzAUJKiA3vMMwpYZhURWTMYolSKoykAZi1OTLLliS/lF5jZUtYqrMRYtVFGNTq3C8Z5OzgCpRWnNTeZmABYtYlj1gouXiQUvVSQ+6SxUxoSH6lucEqWpk1I3eLOKF7vekBYCSbkHKQ1WJcm7WqAeJg4YdOYke//AMDWoudDAQqnbyAiYXU7mtEgaudSQ3nCiWTgPzVqJIJIDEWCQ3HU1hREF/inS7ZSStlDUZhXkDA6EKUoVSKgZhQhPiNqOb05vHmMlBIUAcxdQJIoS7j/ACLAawCMpahuAEOd0eJmbK3GNifa2OVhkJmJSFZiN1N3N1AFuhDv8oyG0Z68UtJnZpbVSAkgAG7pUbf8g8N21i5k/ElGY5UqCUpAYBruDc5ukU+0cq1AJmLmLYByonLlOhKQANWGrxkHK2wiVMloCQtJD73iAc0GazkC2mkaOTKkzMwKkJUtilwCkOKF6WAc+UZWXs6SAKHMGCjlqFEsAQeetmMEzpAWklROar18mSBTjTV4DRLx8pIQlIGTOQxSLJO8Qwo1ANHEE4Obh5vfKBGVKAlJoFf/ACBUM45PGPm4GWnMM6hTo9HY6EWpE0mSljvJcuDlH9QcgAaUpo5iK1uxdnJQnvZaUZlAICi9gS97czxEQY3A/iB389+5BJlocBR6U1owHxioTjpgw/dKmA5U0yEc6P7pLs/MwJjyFCi1AkDKQQyWIFQPJiOcNF1sTtUkkylpUirIWrUMSEqLULfvFpiFpNU7ymDAqrpybQN5xgV4GYsMtIUtL0zM96g6n5xstm4xBkiZVrKWVAEEAUys93FtK3gDpSQtZSqiwEkpBahVRlO7uCdPFaDFKyvlUQbUq1a0L6QHhMSsAs2UsSvM5JqLMdbQTg8MywFXrq5Irc8bnyigzDTQkuVMxck6OOmv1hQFKYEBnzByOTPrzaFANxAKlEKIIClABQeujcaikC4aYDkY1IcgqS7fMAHMHOjiHbQlLmKypUQCVqYN7pH3o8FpkBnCWbd3mqL3Bs5NDZzGkc5kBKZiwpC996r3QDWprwGlTFhh9m92QsZQFAe9fk3i1JvWEuSQVTU5spmFCEqVUsDd3ygZdf3h+0+0AqkJWCQUqCSA1Xau8xLehrWMgDDT5m6pRSglxmJ94mp1bwsxhkoKSCtKkpB1JJvYdYKkbQTlllIUVPmSSAbl1OC7g8qQzHspIGRiwUANASGenE+gaIA5zkqKiCS9SbEVo5rEslZ3gQzVIChUtRxqAxPnAswKGYVJSxcprbpep9OUMkrUN5gW06/XzvBVpJmMe8KiSUh1cmLhqUpEgwC5YUVHdINMyeRHiLEVNLwJKxCQLblBlKH5Xg2bKBZpZVkIKSQd7mxsAKMXsIIdsLL+alQYKT7wdJaocPzDV1eF2bSQiYQ7ZwGBq9m1cWvQsYqsRhwgnMwLupLEV0BDDnG07NSpU6Ss0zFW8qr5qAZmq2vkTBR0qWClQSkpDf06ixuzROEJIKbggCrMoUcUL9fKLHCbLyZlrzIBplBJApUJH9JYElr9TCVst2KcyQbBiDXXLfXWsUVyEGW3dywwYJSC2hcObteFFxK2Vf8AMB4Dh8QYUEZ3FS1e4FZkqUQkDTMGJ1qB8IfhlspQrV6qdmtwoRpEeCSllAl0laxVRdwRa+7f05wHtnaBkywStKJillCSUukXLHUO4D840KjHbQClFAKlAnKRZz4Tw1DxXqdgleVSgGSBLdzls9QRbmxrEYR3vfLVLCGVVlvlJO8UnyoRZ4ZiELlrAG64u/K+pewfWkYDllKEgKOQDxAIuBTKST0N7Q7B7VlOCliQACCnTiK6aQPthE2atCCoZCPEHvUMom9teEUGP2IEKYTglTsxN+fJvpE0aDaM9JUogAglg1yOP1hLxATLCAoDMd5wXDMwdnart84zOMwc6WkL76XOHBK3I5EFjFpseRPm92VbqCSAqlSequQ+EAfKxCE2a4zVowfS9oI/6lkScxWymO4lFzepJ4cIz3arAHDTshmAuAWFSkNq1jyiPs3KwqpqUzgVOdVBIc8ToKRBep7QS8SWYpuzquWZ8xpYDjcxu/Z5J3ClTEZyWGhTluW5ClqdYyP4fDZ0CWE5XqHAAY0rW9PN4uexCMm0FZVElWfMHcMwyu5q96PYRpXVJczpXpXl1hZmHhrfnHktq0F3ZulYYucly7jnl9B/qNCZQ+N9Y8hkucARVNtPUNCiIyKMa5JFGc1Ds6iOV+AMZHtoqbMRLUktL7wFeYUSySLciFOY1CMYoqKHTcMAKEZuJik2phFqw00KUosXUCLgkvlTdwNNWEWjHYHHS5i1hFWGapytXfYjQ6WvyjQKny1AqIOUpZ0l6GjZanVoyeD2WZC58ksZoyrSRdSHelHBq5Hzg9WKSBVyHoMrM2l6N0jIZh9nqmrIzGTLYnMRoxYFrOacQ8UWNwCM4WhEwJ6u5tdgzkE+cbzAyk4haO7Pjot7uElVEgsx+Hxio2zLKB3aVgpBBOVJfXV6n6wsGSxOHMyYEy0bxNEpBbyGkbvZ0xWGwqJSk5ZyFd4nMm4IIcg82IGoEO7OCRhUla1pMxRTS5LnStg9YE2hiJs8zFiqSWeg3RYHppEFd2+2epcwTk7wIBUWAqoOXAoP5gHYGwlzV94vDzZ6QQNwsknQKOUt0ja4JYlSs03MJS3QoKFHoAbNbUE/ARXzdlzMMrcmLlpWd1CZlFcwwYhqu0BJsjZP4eaEpUTubySk0JFhagIZ7UJtGo7DZZ2KXNJGeSMlqkq967Wo2vKkZg40oWQorUcoZSpgLAgCv8nQRpPZPh96eQQ1AQ7uSOVKAGLFb6SgElQd1DUkMwDODYuIYuYSQHZJ4aHjx9aC+sT9wCDcub/t0EBqkk0Z356affrFQsNNSVDKfC6RUgPrpXQObx7CwUtnclyXzAdeX3SFAZjFrSyyWGVRSCRR615h/pFTh8K93qCAATqS/DQfKLOdg0LfMslOZbEnIkh+XU1NdYHm4VKQe6Io11qdhQ3LqFqAjzaKMZtFCZc51E6guACoX1Gc8TS8B4rDe+QCkkgVPiPAt1rG+27gWwk3vLhDpJAU28ASlw7lN+kYCfMB3Uqq4As1zUsbW6PGbB5gADMTulKczBOdjwIduANhrGixk+SgoWsZ6JLZuBYVOo+A6xSCeciVJVkUleQIJclJHiswSGHMvAeKK5pCUuSbEs1r8uPzgATi1rWtdcuapGtXHk7fCPV9sV5JiAkpSulNWLgHhFlI2QkBIJACwMqnAuS5byN4GxeJwiDkRvkIW5UbkksA2oTl9TEQXge1GJxEpOEKdxRLKbwi1TwB04mDdnTu7KpGINUMArMSLAPSuVspcVvFXsrawDBROZNRlooAe7TWgPlF/tfZaSVTJahMCUpUtwRumj2OYOoOx4wVX4rCIGUS0qUo1qlr21ZrXjfey1ITKnEgsZjOkFicozU5OPi2sYTDBOVSUhNkqq+6PEpIs+vpzjp/YzBKl4CUlLAzMy2aoCi4cEcG6RRerUFKYVy9bs3SIN1TWId+APIcneCRIITlbKlmpbh1AgMy1IqSSAwBYMONL/OA9TOKFigUkud2jcOX+4USIlk3qOgL9RaPIDHY+WolYS53ilXPkwudeUEbK2enugrLQgCzuHciuhe3OGHAqVMeY2Sq1L0ZKmIqL1d+sZ7tD7T8NhlK/DAYiapISC5EqW3TxqJJNGHONdDW42Z3aJs2alXdIRmW2gqFMDRq2jjeFxySoKQKKIIcVuBX5FucV22u2mMxb97PVkP/AI0nIj9KaHzeLnCbMKsLh56SkIy5HY+NBIUknQkZFcC5jFuosMXlzh5bsW1+73/mK7HbXEl+6RurSUlxWvmQDzESzsYSlQKiNTldqcmo+76QEiYrMFFLgVYv5Hl/EAJjsFOUR3jSgQCEtozA6tYU4kwD+CkhRBmkUcMxrwf1i8xudZqmmhrQM7MfnCHZSWyaqJI0LAKOjm9PpEAWH2bJV4ZxepJFTro3TXjFzsnaUyVN7uc6kkZcwOV0swD0r9In2Z2XliiMxUknOmxCX8Ti2W9btS8Nx2EypKVqEwBikg36E1s8UWuMQiRKnkKZkJKkEgEgsAkcy56cI0mw/bNglAJnJmSVClRnSABQAgl6ACoDnrHNts7RKcJ3YJaYoHeNWTXXm1R+0ZUQ019YYDaUnEJUqRNRNDMoIXmAJ4tYx4oKAKrmtMzhh1FacrvHyrhsYuWrNLWpCuKFFJ9QY2Wzva7tGWADMRNA/wDYgE8w4YxdNd4kSjmBTQAM3LQ8H+jR5HKtme3I50d7hUKIdjLWUsSK7qnBtfn6qGrrm3aDtDiMTMX305a2UpISTQDMaBIpFYiXezuKxLjC0xf96v8AIxAFcoyiQByBR7VLV4cI2/sx23LE1WCxLdxiCGU7d3NDhKgTQPY+UYasJSoQdJ7Wdgp8jMuU06UCveTUgA1C0ixD1alNIx6Nq5SQoHhxbS0dN9mXtAM7u8NOU09AORTgd6CLH/mB+rrF12w9nuGxhK0/kTif+4hNDzWlwD/cI1Z4OTDbSUqCmDAGh+/hyEQ/9QKUCFKGjUsODU5QT2g9muNwwfu+9l/1ynWP0+IP0iklbAxClJSJMzMtQQndIdWiQSGflGRbDbRSq6RRy2vJTH7eCZWImzkTQhGeXJQVqmeFKUps6rEmiQNXtGk7New+as5sasSkCvdoIUs8ifCn4mL72pzpOB2UjCSEJQmcoJyjgneUok3UTlc84DiuJxaphBPQDgOURp1+3hssViVaQ7eYL0b0iIRZg1+vw4R4r0/eHGtBo9D/AAIQYllHiXflz5wHuFP5ifvQwodgxvC9D8WMeQVHjR+av+9X+RiIOLHrBWMWh5oKTn70soKpldTghql2YvRjA1etIDwE8R5wj0pSPE2Jh4Den3blpFBezQ6qHKsVSbW1BGojrfZH2imanucRl76yJiiUpmDULIFFNbiescaBazhT3f8AiN9sfDysfIMwEJnoczZYoGoy0ge6aWsaaxYOwqkjJmAIysXFSwd2CX0PzpHIvaTtReJx60JWojDJSiXcAqFVKHBTkV5XjUdlO3ww+eXilHNLQopmH3socIU9lUYcfnyqXizOmCYuqiorUKV1U5JBALlgItHcew3aT8ZhgDNz4iWAZgJy5hosjgWYni73jlftYxi5mOWlSgoSkhIbTXyLmvOCsBto4bEyMRhkk4eQClQPvpUXmpD3Z6OTUA6xS9tp4m4mdNCwpK15klgHB8OmgaJbwM3LvrEy+AB0FbiGJTqRRxTWCQl0u72fr6eUREClnK3CloaBWnB/rDu8p1qb+kNUp3ZhQ/6EQTSlutPUs45GFDcKjfTUfYMeRQscfzF8lKb9RiBIobwbjZJ7xe6rxqrXieUCqlK4KPkfpEUhOLAVbmdWIf0hg487cYemUr+lX6Sf2hZDbKf0n6RR4khi9tYN2HtmZhJyZ0ojMk2NlDVJHAiAjLVoD+kwu4VwPofpAaftZtpE85pT5Zl81+JHkS3kIC2TssrQkhJU6zegYBjc+rA04RTiUW8JA/tNfh9tGi7MqtKYMosSXSQ40U26QQwUxbMbQAW15aUlSUrDSyyQKitS1tXo1oqk1p5AR0Sf2ZlYueEyp65sxcwS15pSkd2Eh1KdTAsAdHUQYxe2NkzJE1UtYIWkkN4iBoSRSoY+cEBLlMd4+T1iZWIcEOG90Od0u9OrfGIUyjqktySfhHrKd8poGoD62iD1THXR/PQN1iD7aJhLUfdIe1DDTJUBQGr0ylx8IB+GSM4r9sYUOw0lQWAUqoS1OR5QoaP/2Q=="/>
          <p:cNvSpPr>
            <a:spLocks noChangeAspect="1" noChangeArrowheads="1"/>
          </p:cNvSpPr>
          <p:nvPr/>
        </p:nvSpPr>
        <p:spPr bwMode="auto">
          <a:xfrm>
            <a:off x="155575" y="-731838"/>
            <a:ext cx="1133475" cy="15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l-PL">
              <a:latin typeface="Calibri" pitchFamily="34" charset="0"/>
            </a:endParaRPr>
          </a:p>
        </p:txBody>
      </p:sp>
      <p:pic>
        <p:nvPicPr>
          <p:cNvPr id="14341" name="Picture 4" descr="https://encrypted-tbn3.gstatic.com/images?q=tbn:ANd9GcRRB2L7bLIKX-nCRM8rGPurt4rlz4vtaA3lqiR_9sUDdAMal0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688" y="214313"/>
            <a:ext cx="2281237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Obraz 6" descr="ANS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214313"/>
            <a:ext cx="2214562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Konieczność reorganizacji pojawia się najczęściej jako wynik:</a:t>
            </a:r>
          </a:p>
          <a:p>
            <a:pPr lvl="1"/>
            <a:r>
              <a:rPr lang="pl-PL" dirty="0" smtClean="0"/>
              <a:t>procesów rozrostu organizacji,</a:t>
            </a:r>
          </a:p>
          <a:p>
            <a:pPr lvl="1"/>
            <a:r>
              <a:rPr lang="pl-PL" dirty="0" smtClean="0"/>
              <a:t>rozszerzania rynków zbytu,</a:t>
            </a:r>
          </a:p>
          <a:p>
            <a:pPr lvl="1"/>
            <a:r>
              <a:rPr lang="pl-PL" dirty="0" smtClean="0"/>
              <a:t>istotnej zmiany celów i strategii organizacji,</a:t>
            </a:r>
          </a:p>
          <a:p>
            <a:pPr lvl="1"/>
            <a:r>
              <a:rPr lang="pl-PL" dirty="0" smtClean="0"/>
              <a:t>zasadniczych zmian w otoczeniu.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 smtClean="0"/>
              <a:t>Konieczność taka może wynikać również ze zmian strukturalnych już wprowadzonych pod wpływem presji i wymuszeń określonych grup uczestników organizacji.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Kumulacja zmian odcinkowych może np. doprowadzić do rozrostu ponad miarę wielkości komórek administracyjnych i zwiększenia ponad racjonalną liczby kierowników średnich szczebli zarządzania.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Wówczas jest nieodzowne generalne usprawnienie  struktury i odbiurokratyzowanie średnich szczebli zarządzania.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Sytuacje decyzyjne powstające w </a:t>
            </a:r>
            <a:r>
              <a:rPr lang="pl-PL" b="1" i="1" smtClean="0"/>
              <a:t>podsystemie społecznym </a:t>
            </a:r>
            <a:r>
              <a:rPr lang="pl-PL" smtClean="0"/>
              <a:t>dotyczą zasad selekcji kandydatów do pracy, wynagradzania, awansowania, prowadzenia negocjacji w przypadku sporów zbiorowych itp. </a:t>
            </a:r>
          </a:p>
          <a:p>
            <a:r>
              <a:rPr lang="pl-PL" smtClean="0"/>
              <a:t>Często sytuacje decyzyjne w tym obszarze dotyczą problemów jednostkowych, pojawiających się doraźnie.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Decyzje podejmowane w sferze </a:t>
            </a:r>
            <a:r>
              <a:rPr lang="pl-PL" b="1" i="1" smtClean="0"/>
              <a:t>podsystemu technicznego </a:t>
            </a:r>
            <a:r>
              <a:rPr lang="pl-PL" smtClean="0"/>
              <a:t>są związane z doborem środków, sposobów i metod realizowania różnych funkcji organizacji, czyli tzw. czynników produkcji. </a:t>
            </a:r>
          </a:p>
          <a:p>
            <a:r>
              <a:rPr lang="pl-PL" smtClean="0"/>
              <a:t>Chodzi o zaprojektowanie najsprawniejszej i najbardziej efektywnej kombinacji tych czynników.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smtClean="0"/>
              <a:t>Decyzje w tym zakresie dotyczą: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innowacji produktowych (wycofywanie starych i wprowadzanie do programu produkcji nowych wyrobów);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innowacji technologicznych (modernizacja technologii wytwarzania);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wielkości produkcji w poszczególnych grupach;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zasileń finansowych;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wielkości zapasów;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remontów, konserwacji maszyn i urządzeń;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organizacji procesów wytwarzania;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obiegu informacji;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logistyki przemysłowej;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form sprzedaży;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reklamacji;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usług serwisowych.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smtClean="0"/>
              <a:t>W literaturze można spotkać inne kryteria podziału, np. według </a:t>
            </a:r>
            <a:r>
              <a:rPr lang="pl-PL" sz="2400" b="1" smtClean="0"/>
              <a:t>funkcji zarządzania</a:t>
            </a:r>
            <a:r>
              <a:rPr lang="pl-PL" sz="2400" smtClean="0"/>
              <a:t>, z wyróżnieniem decyzji dotyczących: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planowania,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organizowania,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motywowania,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kontroli,</a:t>
            </a:r>
          </a:p>
          <a:p>
            <a:pPr>
              <a:lnSpc>
                <a:spcPct val="80000"/>
              </a:lnSpc>
            </a:pPr>
            <a:r>
              <a:rPr lang="pl-PL" sz="2400" smtClean="0"/>
              <a:t>lub </a:t>
            </a:r>
            <a:r>
              <a:rPr lang="pl-PL" sz="2400" b="1" smtClean="0"/>
              <a:t>funkcji rzeczowych przedsiębiorstwa</a:t>
            </a:r>
            <a:r>
              <a:rPr lang="pl-PL" sz="240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zaopatrzenia,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produkcji,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sprzedaży i marketingu,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zarządzania finansami,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prac badawczo-rozwojowych,</a:t>
            </a:r>
          </a:p>
          <a:p>
            <a:pPr lvl="1">
              <a:lnSpc>
                <a:spcPct val="80000"/>
              </a:lnSpc>
            </a:pPr>
            <a:r>
              <a:rPr lang="pl-PL" sz="2000" smtClean="0"/>
              <a:t>inwestycji.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 smtClean="0"/>
              <a:t>Istotne jest odróżnienie decyzji </a:t>
            </a:r>
            <a:r>
              <a:rPr lang="pl-PL" sz="2800" b="1" i="1" dirty="0" smtClean="0"/>
              <a:t>normalizujących </a:t>
            </a:r>
            <a:r>
              <a:rPr lang="pl-PL" sz="2800" dirty="0" smtClean="0"/>
              <a:t>i </a:t>
            </a:r>
            <a:r>
              <a:rPr lang="pl-PL" sz="2800" b="1" i="1" dirty="0" smtClean="0"/>
              <a:t>sterujących </a:t>
            </a:r>
            <a:r>
              <a:rPr lang="pl-PL" sz="2800" dirty="0" smtClean="0"/>
              <a:t>od </a:t>
            </a:r>
            <a:r>
              <a:rPr lang="pl-PL" sz="2800" b="1" i="1" dirty="0" smtClean="0"/>
              <a:t>regulacyjnych</a:t>
            </a:r>
            <a:r>
              <a:rPr lang="pl-PL" sz="2800" dirty="0" smtClean="0"/>
              <a:t>.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Pierwsze określają misję, cele i zadania organizacji oraz ramowe zasady postępowania uczestników, natomiast drugie wynikają z funkcji kontroli kierowniczej i mają doprowadzić do osiągania zamierzonych celów i zadań.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Rozwiązywanie problemów decyzyjnych normalizujących i sterujących wymaga analiz, niekiedy prac o charakterze badań naukowych.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Z kolei podejmowanie decyzji regulacyjnych najczęściej ma charakter rutynowy i sformalizowany.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800" dirty="0" smtClean="0"/>
              <a:t>Stosowany jest też podział wyróżniający na:</a:t>
            </a:r>
          </a:p>
          <a:p>
            <a:pPr lvl="1"/>
            <a:r>
              <a:rPr lang="pl-PL" sz="2400" dirty="0" smtClean="0"/>
              <a:t>decyzje </a:t>
            </a:r>
            <a:r>
              <a:rPr lang="pl-PL" sz="2400" b="1" i="1" dirty="0" smtClean="0"/>
              <a:t>strategiczne</a:t>
            </a:r>
            <a:r>
              <a:rPr lang="pl-PL" sz="2400" dirty="0" smtClean="0"/>
              <a:t>, oznaczające wybory istotnych dla danej organizacji celów i kierunków działania realizowanych w dłuższych okresach;</a:t>
            </a:r>
          </a:p>
          <a:p>
            <a:pPr lvl="1"/>
            <a:r>
              <a:rPr lang="pl-PL" sz="2400" dirty="0" smtClean="0"/>
              <a:t>decyzje </a:t>
            </a:r>
            <a:r>
              <a:rPr lang="pl-PL" sz="2400" b="1" i="1" dirty="0" smtClean="0"/>
              <a:t>taktyczne</a:t>
            </a:r>
            <a:r>
              <a:rPr lang="pl-PL" sz="2400" dirty="0" smtClean="0"/>
              <a:t>, określające wybory metody, sposobu </a:t>
            </a:r>
            <a:br>
              <a:rPr lang="pl-PL" sz="2400" dirty="0" smtClean="0"/>
            </a:br>
            <a:r>
              <a:rPr lang="pl-PL" sz="2400" dirty="0" smtClean="0"/>
              <a:t>i techniki działania umożliwiające realizację wybranego celu i kierunku działania strategicznego;</a:t>
            </a:r>
          </a:p>
          <a:p>
            <a:pPr lvl="1"/>
            <a:r>
              <a:rPr lang="pl-PL" sz="2400" dirty="0" smtClean="0"/>
              <a:t>decyzje </a:t>
            </a:r>
            <a:r>
              <a:rPr lang="pl-PL" sz="2400" b="1" i="1" dirty="0" smtClean="0"/>
              <a:t>operatywne</a:t>
            </a:r>
            <a:r>
              <a:rPr lang="pl-PL" sz="2400" dirty="0" smtClean="0"/>
              <a:t>, czyli podejmowane na bieżąco decyzje regulujące przebiegi działań organizacyjnych zgodnie z przyjętymi celami, kierunkami i metodami działania.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dirty="0" smtClean="0"/>
              <a:t>Dotychczas prezentowane podziały przyjmowały jako kryterium rodzajowe charakter i przedmiot decyzji. </a:t>
            </a:r>
          </a:p>
          <a:p>
            <a:pPr>
              <a:lnSpc>
                <a:spcPct val="90000"/>
              </a:lnSpc>
            </a:pPr>
            <a:r>
              <a:rPr lang="pl-PL" dirty="0" smtClean="0"/>
              <a:t>W literaturze występują również inne kryteria, wśród których na uwagę zasługuje podział ze względu na rodzaj stosowanej metody decydowania, wyróżniający decyzje podejmowane w oparciu o metody </a:t>
            </a:r>
            <a:r>
              <a:rPr lang="pl-PL" b="1" i="1" dirty="0" smtClean="0"/>
              <a:t>jakościowe </a:t>
            </a:r>
            <a:r>
              <a:rPr lang="pl-PL" dirty="0" smtClean="0"/>
              <a:t>i </a:t>
            </a:r>
            <a:r>
              <a:rPr lang="pl-PL" b="1" i="1" dirty="0" smtClean="0"/>
              <a:t>ilościowe</a:t>
            </a:r>
            <a:r>
              <a:rPr lang="pl-PL" dirty="0" smtClean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smtClean="0"/>
              <a:t>Z kolei w decyzjach podejmowanych z zastosowaniem metod ilościowych niezwykle ważne jest zróżnicowanie decyzji ze względu na </a:t>
            </a:r>
            <a:r>
              <a:rPr lang="pl-PL" sz="2400" b="1" i="1" smtClean="0"/>
              <a:t>ilość</a:t>
            </a:r>
            <a:r>
              <a:rPr lang="pl-PL" sz="2400" i="1" smtClean="0"/>
              <a:t> </a:t>
            </a:r>
            <a:r>
              <a:rPr lang="pl-PL" sz="2400" smtClean="0"/>
              <a:t>i </a:t>
            </a:r>
            <a:r>
              <a:rPr lang="pl-PL" sz="2400" b="1" i="1" smtClean="0"/>
              <a:t>pochodzenie</a:t>
            </a:r>
            <a:r>
              <a:rPr lang="pl-PL" sz="2400" i="1" smtClean="0"/>
              <a:t> </a:t>
            </a:r>
            <a:r>
              <a:rPr lang="pl-PL" sz="2400" smtClean="0"/>
              <a:t>informacji. </a:t>
            </a:r>
          </a:p>
          <a:p>
            <a:pPr>
              <a:lnSpc>
                <a:spcPct val="90000"/>
              </a:lnSpc>
            </a:pPr>
            <a:r>
              <a:rPr lang="pl-PL" sz="2400" smtClean="0"/>
              <a:t>Decyzje podejmowane są bowiem w warunkach pewności, </a:t>
            </a:r>
            <a:br>
              <a:rPr lang="pl-PL" sz="2400" smtClean="0"/>
            </a:br>
            <a:r>
              <a:rPr lang="pl-PL" sz="2400" smtClean="0"/>
              <a:t>w warunkach ryzyka i w warunkach niepewności. </a:t>
            </a:r>
          </a:p>
          <a:p>
            <a:pPr>
              <a:lnSpc>
                <a:spcPct val="90000"/>
              </a:lnSpc>
            </a:pPr>
            <a:r>
              <a:rPr lang="pl-PL" sz="2400" smtClean="0"/>
              <a:t>Współcześnie funkcjonowanie większości przedsiębiorstw </a:t>
            </a:r>
            <a:br>
              <a:rPr lang="pl-PL" sz="2400" smtClean="0"/>
            </a:br>
            <a:r>
              <a:rPr lang="pl-PL" sz="2400" smtClean="0"/>
              <a:t>w zmiennym i nieokreślonym otoczeniu powoduje wzrost znaczenia decyzji podejmowanych w warunkach ryzyka </a:t>
            </a:r>
            <a:br>
              <a:rPr lang="pl-PL" sz="2400" smtClean="0"/>
            </a:br>
            <a:r>
              <a:rPr lang="pl-PL" sz="2400" smtClean="0"/>
              <a:t>i niepewności, wymagających stosowania statystyki matematycznej i rachunku prawdopodobieństwa.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pic>
        <p:nvPicPr>
          <p:cNvPr id="16386" name="Picture 5" descr="ANd9GcSdi_byJLdU3G5XEFVpFqpfukVGbAp1yNfCVjK-A4GFAPz5HpDZf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268413"/>
            <a:ext cx="66960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Wyróżnienie ilościowych i jakościowych metod podejmowania decyzji jest akcentowane w teorii podejmowania decyzji od początku jej kształtowania się.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Kierunek ilościowy, zwany statystyczno-matematycznym, z którego szeroko korzystali stratedzy wojskowi, inżynierowie i ekonomiści, rozwinął się w latach II wojny światowej. Ukształtował on badania operacyjne jako metodę optymalizacji decyzji.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Okazało się jednak, że nie spełnia on wszystkich oczekiwań praktyki, że potrzebne są koncepcje uwzględniające złożone mechanizmy zachowania się jednostek i zespołów w trakcie procesu decyzyjnego.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dirty="0" smtClean="0"/>
              <a:t>Mechanizmy te stały się przedmiotem badań psychologicznej i socjologicznej teorii decyzji, która dużo wniosła do praktyki jakościowych metod podejmowania decyzji. </a:t>
            </a:r>
          </a:p>
          <a:p>
            <a:pPr>
              <a:lnSpc>
                <a:spcPct val="90000"/>
              </a:lnSpc>
            </a:pPr>
            <a:r>
              <a:rPr lang="pl-PL" dirty="0" smtClean="0"/>
              <a:t>Wypracowała ona między innymi wnioski, że </a:t>
            </a:r>
            <a:r>
              <a:rPr lang="pl-PL" b="1" dirty="0" smtClean="0"/>
              <a:t>decyzje podejmowane zespołowo</a:t>
            </a:r>
            <a:r>
              <a:rPr lang="pl-PL" dirty="0" smtClean="0"/>
              <a:t> są lepsze od indywidualnych i że pracownicy lepiej wykonują decyzje, jeżeli uczestniczą w ich podejmowaniu.</a:t>
            </a:r>
          </a:p>
          <a:p>
            <a:pPr>
              <a:lnSpc>
                <a:spcPct val="90000"/>
              </a:lnSpc>
            </a:pPr>
            <a:endParaRPr lang="pl-PL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 smtClean="0"/>
              <a:t>Doświadczenia i uogólnienia nurtu psychologiczno-socjologicznego doprowadziły do pojawienia się poglądów o potrzebie syntezy dotychczasowego dorobku i stworzenia ogólnej teorii decyzji, uwzględniającej zarówno kierunki ilościowe, jak </a:t>
            </a:r>
            <a:br>
              <a:rPr lang="pl-PL" sz="2800" dirty="0" smtClean="0"/>
            </a:br>
            <a:r>
              <a:rPr lang="pl-PL" sz="2800" dirty="0" smtClean="0"/>
              <a:t>i jakościowe.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Syntezy takiej dokonali </a:t>
            </a:r>
            <a:r>
              <a:rPr lang="pl-PL" sz="2800" b="1" dirty="0" smtClean="0"/>
              <a:t>R. </a:t>
            </a:r>
            <a:r>
              <a:rPr lang="pl-PL" sz="2800" b="1" dirty="0" err="1" smtClean="0"/>
              <a:t>Ackoff</a:t>
            </a:r>
            <a:r>
              <a:rPr lang="pl-PL" sz="2800" dirty="0" smtClean="0"/>
              <a:t>, </a:t>
            </a:r>
            <a:r>
              <a:rPr lang="pl-PL" sz="2800" b="1" dirty="0" smtClean="0"/>
              <a:t>I. </a:t>
            </a:r>
            <a:r>
              <a:rPr lang="pl-PL" sz="2800" b="1" dirty="0" err="1" smtClean="0"/>
              <a:t>Bross</a:t>
            </a:r>
            <a:r>
              <a:rPr lang="pl-PL" sz="2800" b="1" dirty="0" smtClean="0"/>
              <a:t> </a:t>
            </a:r>
            <a:r>
              <a:rPr lang="pl-PL" sz="2800" dirty="0" smtClean="0"/>
              <a:t>i </a:t>
            </a:r>
            <a:r>
              <a:rPr lang="pl-PL" sz="2800" b="1" dirty="0" smtClean="0"/>
              <a:t>H. Simon</a:t>
            </a:r>
            <a:r>
              <a:rPr lang="pl-PL" sz="2800" dirty="0" smtClean="0"/>
              <a:t>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Ogólna teoria decyzji kładzie nacisk na </a:t>
            </a:r>
            <a:r>
              <a:rPr lang="pl-PL" sz="2800" b="1" i="1" dirty="0" smtClean="0"/>
              <a:t>racjonalność </a:t>
            </a:r>
            <a:r>
              <a:rPr lang="pl-PL" sz="2800" dirty="0" smtClean="0"/>
              <a:t>decyzji podkreślając, że decyzja jest rezultatem świadomego, nielosowego (nieprzypadkowego) wybierania jednego spośród zbioru możliwych wariantów rozwiązania problemu decyzyjnego.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Każda decyzja musi spełniać następujące zasadnicze postulaty:</a:t>
            </a:r>
          </a:p>
          <a:p>
            <a:pPr lvl="1"/>
            <a:r>
              <a:rPr lang="pl-PL" dirty="0" smtClean="0"/>
              <a:t>modelowania,</a:t>
            </a:r>
          </a:p>
          <a:p>
            <a:pPr lvl="1"/>
            <a:r>
              <a:rPr lang="pl-PL" dirty="0" smtClean="0"/>
              <a:t>preparacji,</a:t>
            </a:r>
          </a:p>
          <a:p>
            <a:pPr lvl="1"/>
            <a:r>
              <a:rPr lang="pl-PL" dirty="0" smtClean="0"/>
              <a:t>antycypacji,</a:t>
            </a:r>
          </a:p>
          <a:p>
            <a:pPr lvl="1"/>
            <a:r>
              <a:rPr lang="pl-PL" dirty="0" smtClean="0"/>
              <a:t>ekonomizacji.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Postulat </a:t>
            </a:r>
            <a:r>
              <a:rPr lang="pl-PL" b="1" i="1" dirty="0" smtClean="0"/>
              <a:t>modelowania </a:t>
            </a:r>
            <a:r>
              <a:rPr lang="pl-PL" dirty="0" smtClean="0"/>
              <a:t>procesów decyzyjnych oznacza, że każda decyzja musi zawierać cztery podstawowe etapy:</a:t>
            </a:r>
          </a:p>
          <a:p>
            <a:pPr lvl="1"/>
            <a:r>
              <a:rPr lang="pl-PL" dirty="0" smtClean="0"/>
              <a:t>rozpoznanie problemu decyzyjnego,</a:t>
            </a:r>
          </a:p>
          <a:p>
            <a:pPr lvl="1"/>
            <a:r>
              <a:rPr lang="pl-PL" dirty="0" smtClean="0"/>
              <a:t>ustalenie wariantowych rozwiązań problemu,</a:t>
            </a:r>
          </a:p>
          <a:p>
            <a:pPr lvl="1"/>
            <a:r>
              <a:rPr lang="pl-PL" dirty="0" smtClean="0"/>
              <a:t>przewidywanie i ocena wyników każdego wariantu,</a:t>
            </a:r>
          </a:p>
          <a:p>
            <a:pPr lvl="1"/>
            <a:r>
              <a:rPr lang="pl-PL" dirty="0" smtClean="0"/>
              <a:t>wydanie decyzji i kontrola realizacji.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Postulat </a:t>
            </a:r>
            <a:r>
              <a:rPr lang="pl-PL" b="1" i="1" dirty="0" smtClean="0"/>
              <a:t>preparacji </a:t>
            </a:r>
            <a:r>
              <a:rPr lang="pl-PL" dirty="0" smtClean="0"/>
              <a:t>(przygotowania) decyzji określa wymogi jakości informacji niezbędnych do podjęcia decyzji.</a:t>
            </a:r>
          </a:p>
          <a:p>
            <a:r>
              <a:rPr lang="pl-PL" dirty="0" smtClean="0"/>
              <a:t>Dobra informacja powinna być:</a:t>
            </a:r>
          </a:p>
          <a:p>
            <a:pPr lvl="1"/>
            <a:r>
              <a:rPr lang="pl-PL" dirty="0" smtClean="0"/>
              <a:t>istotna dla danego problemu decyzyjnego,</a:t>
            </a:r>
          </a:p>
          <a:p>
            <a:pPr lvl="1"/>
            <a:r>
              <a:rPr lang="pl-PL" dirty="0" smtClean="0"/>
              <a:t>prawdziwa i nie obciążona błędem,</a:t>
            </a:r>
          </a:p>
          <a:p>
            <a:pPr lvl="1"/>
            <a:r>
              <a:rPr lang="pl-PL" dirty="0" smtClean="0"/>
              <a:t>nieprzypadkowa i możliwa do sprawdzenia.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Postulat </a:t>
            </a:r>
            <a:r>
              <a:rPr lang="pl-PL" sz="2400" b="1" i="1" dirty="0" smtClean="0"/>
              <a:t>antycypacji </a:t>
            </a:r>
            <a:r>
              <a:rPr lang="pl-PL" sz="2400" dirty="0" smtClean="0"/>
              <a:t>skutków decyzji nakłada na decydenta obowiązek wszechstronnego przewidywania i analizy skutków podejmowanych przez niego decyzji.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Przy tych przewidywaniach przyjmowane są najczęściej założenia: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niezmienności przebiegu zjawisk w czasie,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obserwowania tendencji wzrostowej lub spadkowej,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alternatywy cyklicznego powtarzania się zjawisk,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uzależnienia (asocjacji) dwu, lub więcej zjawisk od siebie,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tworzenia analogii przebiegu poznanych już wcześniej zjawisk,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możliwości określenia prawdopodobieństwa zaistnienia wyniku.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800" dirty="0" smtClean="0"/>
              <a:t>Wreszcie postulat </a:t>
            </a:r>
            <a:r>
              <a:rPr lang="pl-PL" sz="2800" b="1" i="1" dirty="0" smtClean="0"/>
              <a:t>ekonomizacji </a:t>
            </a:r>
            <a:r>
              <a:rPr lang="pl-PL" sz="2800" dirty="0" smtClean="0"/>
              <a:t>decyzji wymaga:</a:t>
            </a:r>
          </a:p>
          <a:p>
            <a:pPr lvl="1">
              <a:lnSpc>
                <a:spcPct val="90000"/>
              </a:lnSpc>
            </a:pPr>
            <a:r>
              <a:rPr lang="pl-PL" sz="2400" dirty="0" smtClean="0"/>
              <a:t>przestrzegania zasady ekonomiczności działania, czyli dążenia do największego wyniku przy określonych nakładach albo osiągnięcia oczekiwanego wyniku przy minimalnych nakładach;</a:t>
            </a:r>
          </a:p>
          <a:p>
            <a:pPr lvl="1">
              <a:lnSpc>
                <a:spcPct val="90000"/>
              </a:lnSpc>
            </a:pPr>
            <a:r>
              <a:rPr lang="pl-PL" sz="2400" dirty="0" smtClean="0"/>
              <a:t>maksymalizacji wyników pozytywnych (takich jak: wydajność pracy, stopień wykorzystania maszyn, wielkość sprzedaży, zysk) albo minimalizacji: kosztów wytwarzania, strat czasowych, zużycia surowców itp.;</a:t>
            </a:r>
          </a:p>
          <a:p>
            <a:pPr lvl="1">
              <a:lnSpc>
                <a:spcPct val="90000"/>
              </a:lnSpc>
            </a:pPr>
            <a:r>
              <a:rPr lang="pl-PL" sz="2400" dirty="0" smtClean="0"/>
              <a:t>utrzymania rozsądnej relacji między kosztami podejmowania i realizacji decyzji a przewidywanymi efektami, które ma przynieść.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Na wiele istotnych spraw dotyczących podejmowania decyzji zwraca uwagę </a:t>
            </a:r>
            <a:r>
              <a:rPr lang="pl-PL" sz="2400" b="1" dirty="0" smtClean="0"/>
              <a:t>P. Drucker</a:t>
            </a:r>
            <a:r>
              <a:rPr lang="pl-PL" sz="2400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Podkreśla on, że menedżerowi nigdy nie uda się ustalić wszystkich faktów, które powinien znać.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Większość decyzji musi się opierać na wiedzy niepełnej: albo </a:t>
            </a:r>
            <a:br>
              <a:rPr lang="pl-PL" sz="2400" dirty="0" smtClean="0"/>
            </a:br>
            <a:r>
              <a:rPr lang="pl-PL" sz="2400" dirty="0" smtClean="0"/>
              <a:t>z powodu niedostępności informacji, albo dlatego, że jej zdobycie wymagałoby za dużo czasu i pieniędzy.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Do podjęcia trafnej decyzji nie potrzeba znać wszystkich faktów, ale trzeba wiedzieć, jakich informacji brakuje, aby ocenić ryzyko podejmowanej decyzji i możliwy do przyjęcia stopień precyzji proponowanego toku działań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440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800" dirty="0" smtClean="0"/>
              <a:t>Stosunek </a:t>
            </a:r>
            <a:r>
              <a:rPr lang="pl-PL" sz="2800" b="1" dirty="0" smtClean="0"/>
              <a:t>P. Druckera</a:t>
            </a:r>
            <a:r>
              <a:rPr lang="pl-PL" sz="2800" dirty="0" smtClean="0"/>
              <a:t> do matematycznych metod pojmowania decyzji jest jednoznaczny: narzędzia matematyczne nie są całkowicie bezpieczne.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Pozwalają one na szczegółową i precyzyjną analizę problemów dawniej rozwiązywanych według wyczucia, dlatego można ich nadużywać, eksponując przy ich pomocy problemy wąskiej dziedziny, lub jednej funkcji, kosztem innych. 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W istocie, można tych narzędzi używać do rozwiązań częściowych, jeśli wcześniej stosowano je do analizy całego biznesu.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b="1" i="1" dirty="0" smtClean="0"/>
              <a:t>Podejmowanie decyzji </a:t>
            </a:r>
            <a:r>
              <a:rPr lang="pl-PL" sz="2800" dirty="0" smtClean="0"/>
              <a:t>jest aktem świadomego wyboru jednego spośród co najmniej dwóch możliwych rozwiązań jakiegoś problemu.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Stanowisko kierownicze tym różni się od wykonawczego, że daje kierownikowi uprawnienia do decydowania nie tylko o własnym działaniu, ale przede wszystkim o działaniu podwładnych.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Niesie to obowiązek rozwiązywania problemów decyzyjnych, związanych z zakresem działania danej jednostki organizacyjnej, a także odpowiedzialność za decyzje podjęte na stanowisku kierowniczym.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ytuł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mtClean="0"/>
              <a:t>Podsumowanie</a:t>
            </a:r>
          </a:p>
        </p:txBody>
      </p:sp>
      <p:pic>
        <p:nvPicPr>
          <p:cNvPr id="45058" name="Picture 2" descr="https://encrypted-tbn2.gstatic.com/images?q=tbn:ANd9GcSkTfoAo9GbCNinIaOw92G9QNA3-ApmD-vhDPSFzk2eD6t1OmRg0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1643063"/>
            <a:ext cx="4071937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800" dirty="0" smtClean="0"/>
              <a:t>Metody matematyczne stwarzają instrumenty pozwalające zidentyfikować nowe istotne odchylenia od założonego wzorca działań oraz definiować je precyzyjnymi symbolami. 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Ludzie z wyobraźnią robili to od wielu pokoleń, a nowe instrumenty udostępniają tę możliwość wszystkim, uzbrajają, rozwijają i ukierunkowują naszą wyobraźnię. 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W gruncie rzeczy są to narzędzia przetwarzania informacji, a nie podejmowania decyzji.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Proces decyzyjny</a:t>
            </a:r>
          </a:p>
        </p:txBody>
      </p:sp>
      <p:pic>
        <p:nvPicPr>
          <p:cNvPr id="47106" name="Picture 6" descr="ANd9GcSYRB5H0k4l27NEPJ11Cdi1gREn0JajQlCZnXeSRTbtLmrMc29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635125"/>
            <a:ext cx="76327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decyzyjny</a:t>
            </a:r>
          </a:p>
        </p:txBody>
      </p:sp>
      <p:sp>
        <p:nvSpPr>
          <p:cNvPr id="481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 smtClean="0"/>
              <a:t>P. Drucker</a:t>
            </a:r>
            <a:r>
              <a:rPr lang="pl-PL" dirty="0" smtClean="0"/>
              <a:t> stwierdził, iż podejmowanie decyzji jest procesem, w trakcie którego decydent musi sam definiować, analizować, oceniać, podejmować ryzyko i prowadzić skuteczne działanie.</a:t>
            </a:r>
          </a:p>
          <a:p>
            <a:r>
              <a:rPr lang="pl-PL" dirty="0" smtClean="0"/>
              <a:t>Jest to schemat blokowy procesu  informowania kierownictwa i podejmowania decyzji kierowniczych.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smtClean="0"/>
          </a:p>
        </p:txBody>
      </p:sp>
      <p:pic>
        <p:nvPicPr>
          <p:cNvPr id="4915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175" y="620713"/>
            <a:ext cx="52974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smtClean="0"/>
          </a:p>
        </p:txBody>
      </p:sp>
      <p:sp>
        <p:nvSpPr>
          <p:cNvPr id="501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000" smtClean="0"/>
              <a:t>Warto pamiętać o zadaniach komórek sztabowych, które na zlecenie decydentów (kierowników liniowych) odpowiadają za preparację, czyli przygotowanie decyzji. </a:t>
            </a:r>
          </a:p>
          <a:p>
            <a:pPr>
              <a:lnSpc>
                <a:spcPct val="80000"/>
              </a:lnSpc>
            </a:pPr>
            <a:r>
              <a:rPr lang="pl-PL" sz="2000" smtClean="0"/>
              <a:t>Właśnie w tych komórkach jest realizowana faza informowania kierownictwa, w trakcie której informacje z otoczenia zbiera się, przetwarza i porządkuje. </a:t>
            </a:r>
          </a:p>
          <a:p>
            <a:pPr>
              <a:lnSpc>
                <a:spcPct val="80000"/>
              </a:lnSpc>
            </a:pPr>
            <a:r>
              <a:rPr lang="pl-PL" sz="2000" smtClean="0"/>
              <a:t>Z kolei w oparciu o przekazane przez decydenta założenia dyrektywne, w komórce sztabowej mogą być opracowane wstępne projekty decyzji. Projekty te przekazywane są decydentom wraz z prognozami i dodatkowymi istotnymi informacjami. </a:t>
            </a:r>
          </a:p>
          <a:p>
            <a:pPr>
              <a:lnSpc>
                <a:spcPct val="80000"/>
              </a:lnSpc>
            </a:pPr>
            <a:r>
              <a:rPr lang="pl-PL" sz="2000" smtClean="0"/>
              <a:t>Decydent ocenia, czy opracowane projekty rozwiązują problem decyzyjny w ramach warunków ograniczających, określonych sytuacją decyzyjną. W przypadku zastrzeżeń zwraca materiały celem rozszerzenia zakresu informacji i powtórzenia fazy informowania kierownictwa lub wykonania dodatkowych analiz i uzupełnienia wariantów decyzyjnych. </a:t>
            </a:r>
          </a:p>
          <a:p>
            <a:pPr>
              <a:lnSpc>
                <a:spcPct val="80000"/>
              </a:lnSpc>
            </a:pPr>
            <a:endParaRPr lang="pl-PL" sz="200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decyzyjny</a:t>
            </a:r>
          </a:p>
        </p:txBody>
      </p:sp>
      <p:sp>
        <p:nvSpPr>
          <p:cNvPr id="512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 smtClean="0"/>
              <a:t>Jeśli oczekiwania decydenta zostaną spełnione, zleca on komórce sztabowej przyjęcie formalnych kryteriów wyboru wartości wariantów decyzyjnych </a:t>
            </a:r>
            <a:br>
              <a:rPr lang="pl-PL" sz="2800" dirty="0" smtClean="0"/>
            </a:br>
            <a:r>
              <a:rPr lang="pl-PL" sz="2800" dirty="0" smtClean="0"/>
              <a:t>i ocenę wariantów przy konsultacji z nadzorem wykonawczym, po czym dokonuje ostatecznego wyboru najkorzystniejszego rozwiązania.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Sformułowanie decyzji i akceptacja jej treści przez decydenta kończy fazę podejmowania decyzji.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Z chwilą przekazania decyzji do komórek wykonawczych, i omówienia z wykonawcami trybu jej realizacji, rozpoczyna się faza realizacji, stanowiąca integralną część procesu decyzyjnego.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Proces decyzyjny</a:t>
            </a:r>
          </a:p>
        </p:txBody>
      </p:sp>
      <p:sp>
        <p:nvSpPr>
          <p:cNvPr id="522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dirty="0" smtClean="0"/>
              <a:t>W trakcie realizacji przekazywane są informacje o faktycznym stanie realizacji decyzji.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W przypadku odchyleń generowane są decyzje regulujące. Odchylenia mniej  znaczące mogą być likwidowane </a:t>
            </a:r>
            <a:br>
              <a:rPr lang="pl-PL" sz="2400" dirty="0" smtClean="0"/>
            </a:br>
            <a:r>
              <a:rPr lang="pl-PL" sz="2400" dirty="0" smtClean="0"/>
              <a:t>„z marszu”, bez sformalizowanego procesu podejmowania nowych decyzji regulujących.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Przedstawiony proces decyzyjny ma charakter ramowy </a:t>
            </a:r>
            <a:br>
              <a:rPr lang="pl-PL" sz="2400" dirty="0" smtClean="0"/>
            </a:br>
            <a:r>
              <a:rPr lang="pl-PL" sz="2400" dirty="0" smtClean="0"/>
              <a:t>i w praktyce jest zawsze upraszczany oraz modyfikowany </a:t>
            </a:r>
            <a:br>
              <a:rPr lang="pl-PL" sz="2400" dirty="0" smtClean="0"/>
            </a:br>
            <a:r>
              <a:rPr lang="pl-PL" sz="2400" dirty="0" smtClean="0"/>
              <a:t>w zależności od wagi i przedmiotu decyzji oraz sytuacji decyzyjnej.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Najczęściej decydenci zlecają komórkom sztabowym opracowywanie  decyzji o charakterze strategicznym, </a:t>
            </a:r>
            <a:br>
              <a:rPr lang="pl-PL" sz="2400" dirty="0" smtClean="0"/>
            </a:br>
            <a:r>
              <a:rPr lang="pl-PL" sz="2400" dirty="0" smtClean="0"/>
              <a:t>a decyzje operatywne przygotowują i podejmują osobiście, lub delegują uprawnienia do ich podejmowania na niższe szczeble zarządzania.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pic>
        <p:nvPicPr>
          <p:cNvPr id="53250" name="Picture 5" descr="ANd9GcQCuIrcLbYNQXNN_L6qxFfaMvIxyOyQzIUkud2kxaN91Ve0_L2MX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247775"/>
            <a:ext cx="7920038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System informacyjny w organizacji</a:t>
            </a:r>
          </a:p>
        </p:txBody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800" b="1" i="1" dirty="0" smtClean="0"/>
              <a:t>Trafność decyzji</a:t>
            </a:r>
            <a:r>
              <a:rPr lang="pl-PL" sz="2800" dirty="0" smtClean="0"/>
              <a:t> określa </a:t>
            </a:r>
            <a:r>
              <a:rPr lang="pl-PL" sz="2800" b="1" i="1" dirty="0" smtClean="0"/>
              <a:t>jakość</a:t>
            </a:r>
            <a:r>
              <a:rPr lang="pl-PL" sz="2800" dirty="0" smtClean="0"/>
              <a:t> i zakres informacji wykorzystanej do jej przygotowania. 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Akcentuje to również postulat preparacji decyzji, zgodnie z którym informacje wykorzystywane w procesie decyzyjnym powinny być: istotne dla danego problemu, prawdziwe, nie obciążone błędem, nieprzypadkowe, możliwe do sprawdzenia.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W warunkach rosnącej dynamiki zmian otoczenia coraz większego znaczenia nabiera </a:t>
            </a:r>
            <a:r>
              <a:rPr lang="pl-PL" sz="2800" b="1" i="1" dirty="0" smtClean="0"/>
              <a:t>czas</a:t>
            </a:r>
            <a:r>
              <a:rPr lang="pl-PL" sz="2800" dirty="0" smtClean="0"/>
              <a:t> potrzebny na gromadzenie i przygotowanie informacji do podjęcia decyzji.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Niektórzy teoretycy szkoły systemów społecznych, </a:t>
            </a:r>
            <a:br>
              <a:rPr lang="pl-PL" sz="2400" dirty="0" smtClean="0"/>
            </a:br>
            <a:r>
              <a:rPr lang="pl-PL" sz="2400" dirty="0" smtClean="0"/>
              <a:t>z H. Simonem na czele, oraz twórcy szkoły badań operacyjnych uznawali podejmowanie decyzji za najbardziej istotny element procesu zarządzania.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Takie podejście akceptują praktycy zarządzania, gdyż ich skuteczność działania bywa zwykle oceniana na podstawie wyników podjętych decyzji.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Natomiast podwładni kierowników wszystkich szczebli interesują się decyzjami podejmowanymi na stanowiskach kierowniczych nie tylko dlatego, że większość tych decyzji dotyczy ich samych, ale również dlatego, że pragną uczestniczyć w ich podejmowaniu.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552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dirty="0" smtClean="0"/>
              <a:t>Im bardziej rozległy i skomplikowany jest obszar organizowania systemu informacyjno-decyzyjnego, tym trudniej obejść się w nim bez komputera.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Systemy komputerowe, umożliwiając terminowe dostarczenie żądanych informacji w najdogodniejszej dla decydenta formie, zmniejszają niepewność decydenta i przyczyniają się do podniesienia jakości podejmowanych decyzji.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Zastosowanie komputerowych </a:t>
            </a:r>
            <a:r>
              <a:rPr lang="pl-PL" sz="2400" b="1" i="1" dirty="0" smtClean="0"/>
              <a:t>systemów informacyjnych</a:t>
            </a:r>
            <a:r>
              <a:rPr lang="pl-PL" sz="2400" dirty="0" smtClean="0"/>
              <a:t> umożliwia bieżące kontrolowanie wszystkich dziedzin przedsiębiorstwa w czasie rzeczywistym.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Bez nich kierownik ma do dyspozycji ograniczoną liczbę instrumentów kontroli (głównie finansowych) dostępnych ze znacznym opóźnieniem w stosunku do przebiegów rzeczywistych.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i="1" dirty="0" smtClean="0"/>
              <a:t>System informacyjny</a:t>
            </a:r>
            <a:r>
              <a:rPr lang="pl-PL" dirty="0" smtClean="0"/>
              <a:t> jest to wyróżniony przestrzennie i uporządkowany czasowo zbiór informacji, nadawców informacji, odbiorców informacji, kanałów informacyjnych oraz technicznych środków przesyłania i przetwarzania informacji, których funkcjonowanie  służy do sterowania obiektem gospodarczym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573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System informacyjny zorientowany na zarządzanie spełnia następujące zadania (Krupski 2003, s. 231):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stanowi główne źródło informacji, które umożliwia wykonywanie działań kształtujących bieżącą sytuację przedsiębiorstwa i dalszy jego rozwój,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zapewnia interakcje między systemem zarządzania a systemem wykonawczym (produkcji i usług),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umożliwia podejmowanie działań korygujących ustalenia w zakresie planowania bądź komunikowania się między pracownikami przedsiębiorstwa i jednostkami zewnętrznymi,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przyczynia się do rozwoju konkurencyjnych produktów i usług mogących zapewnić przedsiębiorstwu przewagę na rynkach: lokalnym, krajowym i międzynarodowym.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dirty="0" smtClean="0"/>
              <a:t>Najważniejsze z wymagań stawianych współczesnym systemom informacyjnym w przedsiębiorstwach to (</a:t>
            </a:r>
            <a:r>
              <a:rPr lang="pl-PL" sz="2800" dirty="0" err="1" smtClean="0"/>
              <a:t>Kisielnicki</a:t>
            </a:r>
            <a:r>
              <a:rPr lang="pl-PL" sz="2800" dirty="0" smtClean="0"/>
              <a:t>, Sroka 1999, s. 35-37):</a:t>
            </a:r>
          </a:p>
          <a:p>
            <a:pPr lvl="1">
              <a:lnSpc>
                <a:spcPct val="80000"/>
              </a:lnSpc>
            </a:pPr>
            <a:r>
              <a:rPr lang="pl-PL" sz="2400" b="1" dirty="0" smtClean="0"/>
              <a:t>Dostępność </a:t>
            </a:r>
            <a:r>
              <a:rPr lang="pl-PL" sz="2400" dirty="0" smtClean="0"/>
              <a:t>polega na nieskrępowanym dostępie użytkowników do zasobów informacyjnych niezbędnych do wykonywania zadań i podejmowania decyzji. Informacja powinna być dostępna dla osób upoważnionych, w określonym miejscu, czasie i postaci.</a:t>
            </a:r>
          </a:p>
          <a:p>
            <a:pPr lvl="1">
              <a:lnSpc>
                <a:spcPct val="80000"/>
              </a:lnSpc>
            </a:pPr>
            <a:r>
              <a:rPr lang="pl-PL" sz="2400" b="1" dirty="0" smtClean="0"/>
              <a:t>Aktualność </a:t>
            </a:r>
            <a:r>
              <a:rPr lang="pl-PL" sz="2400" dirty="0" smtClean="0"/>
              <a:t>rozumiana jest jako zadanie, którego realizacja pozwala użytkownikom otrzymywać aktualne informacje. Wiąże się ona bardzo ściśle z możliwościami wprowadzania do systemu nowych danych i z czasem, potrzebnym systemowi na ich przetworzenie w celu udostępnienia informacji użytkownikowi.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593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dirty="0" smtClean="0"/>
              <a:t>Najważniejsze z wymagań stawianych współczesnym systemom informacyjnym w przedsiębiorstwach to (</a:t>
            </a:r>
            <a:r>
              <a:rPr lang="pl-PL" sz="2400" dirty="0" err="1" smtClean="0"/>
              <a:t>Kisielnicki</a:t>
            </a:r>
            <a:r>
              <a:rPr lang="pl-PL" sz="2400" dirty="0" smtClean="0"/>
              <a:t>, Sroka 1999, s. 35-37):</a:t>
            </a:r>
          </a:p>
          <a:p>
            <a:pPr lvl="1">
              <a:lnSpc>
                <a:spcPct val="80000"/>
              </a:lnSpc>
            </a:pPr>
            <a:r>
              <a:rPr lang="pl-PL" sz="2000" b="1" dirty="0" smtClean="0"/>
              <a:t>Rzetelność </a:t>
            </a:r>
            <a:r>
              <a:rPr lang="pl-PL" sz="2000" dirty="0" smtClean="0"/>
              <a:t>to wiarygodność i prawdziwość otrzymywanych przez użytkowników systemu informacji.</a:t>
            </a:r>
          </a:p>
          <a:p>
            <a:pPr lvl="1">
              <a:lnSpc>
                <a:spcPct val="80000"/>
              </a:lnSpc>
            </a:pPr>
            <a:r>
              <a:rPr lang="pl-PL" sz="2000" b="1" dirty="0" smtClean="0"/>
              <a:t>Kompletność</a:t>
            </a:r>
            <a:r>
              <a:rPr lang="pl-PL" sz="2000" dirty="0" smtClean="0"/>
              <a:t>, czyli różnica między informacją źródłową a informacją otrzymaną przez użytkownika. Użytkownik powinien otrzymywać informacje jak najbardziej kompleksowe i pełne. Miarą kompletności są straty informacyjne, które zachodzą w procesach przesyłania i przetwarzania informacji.</a:t>
            </a:r>
          </a:p>
          <a:p>
            <a:pPr lvl="1">
              <a:lnSpc>
                <a:spcPct val="80000"/>
              </a:lnSpc>
            </a:pPr>
            <a:r>
              <a:rPr lang="pl-PL" sz="2000" b="1" dirty="0" smtClean="0"/>
              <a:t>Porównywalność </a:t>
            </a:r>
            <a:r>
              <a:rPr lang="pl-PL" sz="2000" dirty="0" smtClean="0"/>
              <a:t>jest rozumiana jako obowiązek przekazywania informacji z systemu informacyjnego po doprowadzeniu ich do wielkości porównywalnych. Wymaga się, aby informacje zebrane z jednej dziedziny lub dziedzin pokrewnych umożliwiały przeprowadzenie analizy porównawczej.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000" dirty="0" smtClean="0"/>
              <a:t>Najważniejsze z wymagań stawianych współczesnym systemom informacyjnym w przedsiębiorstwach to (</a:t>
            </a:r>
            <a:r>
              <a:rPr lang="pl-PL" sz="2000" dirty="0" err="1" smtClean="0"/>
              <a:t>Kisielnicki</a:t>
            </a:r>
            <a:r>
              <a:rPr lang="pl-PL" sz="2000" dirty="0" smtClean="0"/>
              <a:t>, Sroka 1999, s. 35-37):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Niezawodność </a:t>
            </a:r>
            <a:r>
              <a:rPr lang="pl-PL" sz="1800" dirty="0" smtClean="0"/>
              <a:t>jest opisywana za pomocą kryteriów ilościowych lub jakościowych. Niezawodność systemu jest iloczynem zawodności wszystkich powiązanych szeregowo elementów. Im większa jest niezawodność, ty bardziej sprawny jest system zarządzania i na odwrót.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Przetwarzalność </a:t>
            </a:r>
            <a:r>
              <a:rPr lang="pl-PL" sz="1800" dirty="0" smtClean="0"/>
              <a:t>zasobów informacyjnych polega na konieczności zdawania sobie sprawy, jakie informacje w systemie mogą być przetwarzane, bowiem nie wszystkie zasoby informacyjne funkcjonujące w organizacji mogą być absorbowane przez system (np. informacje graficzne, audio).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Elastyczność </a:t>
            </a:r>
            <a:r>
              <a:rPr lang="pl-PL" sz="1800" dirty="0" smtClean="0"/>
              <a:t>oznacza umiejętność reagowania systemu na zmiany dokonujące się wewnątrz organizacji i w jej otoczeniu. Polega na zdolności do przyswojenia informacji pochodzących z rozmaitych nadajników i mających różną postać oraz na zdolności dostosowywania się do stale zmieniających się potrzeb użytkowników.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14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000" dirty="0" smtClean="0"/>
              <a:t>Najważniejsze z wymagań stawianych współczesnym systemom informacyjnym w przedsiębiorstwach to (</a:t>
            </a:r>
            <a:r>
              <a:rPr lang="pl-PL" sz="2000" dirty="0" err="1" smtClean="0"/>
              <a:t>Kisielnicki</a:t>
            </a:r>
            <a:r>
              <a:rPr lang="pl-PL" sz="2000" dirty="0" smtClean="0"/>
              <a:t>, Sroka 1999, s. 35-37):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Wydajność </a:t>
            </a:r>
            <a:r>
              <a:rPr lang="pl-PL" sz="1800" dirty="0" smtClean="0"/>
              <a:t>to zdolność systemu do przetwarzania i przesyłania określonej ilości informacji w jednostce czasu.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Ekonomiczność </a:t>
            </a:r>
            <a:r>
              <a:rPr lang="pl-PL" sz="1800" dirty="0" smtClean="0"/>
              <a:t>wiąże się z kosztami i efektami projektowania i eksploatacji systemu.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Czas reakcji systemu </a:t>
            </a:r>
            <a:r>
              <a:rPr lang="pl-PL" sz="1800" dirty="0" smtClean="0"/>
              <a:t>określa jak długo użytkownik czeka na odpowiedź na zadane pytanie. Jest to wymóg coraz bardzie istotny w aspekcie postępu w zakresie systemów </a:t>
            </a:r>
            <a:r>
              <a:rPr lang="pl-PL" sz="1800" i="1" dirty="0" err="1" smtClean="0"/>
              <a:t>on-line</a:t>
            </a:r>
            <a:r>
              <a:rPr lang="pl-PL" sz="1800" dirty="0" smtClean="0"/>
              <a:t>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Szczegółowość </a:t>
            </a:r>
            <a:r>
              <a:rPr lang="pl-PL" sz="1800" dirty="0" smtClean="0"/>
              <a:t>jest wymogiem dotyczącym detalizacji informacji, jaką musi zapewnić eksploatowany system informacyjny.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Stabilność </a:t>
            </a:r>
            <a:r>
              <a:rPr lang="pl-PL" sz="1800" dirty="0" smtClean="0"/>
              <a:t>to odporność systemu na zakłócenia wewnętrzne i zewnętrzne.</a:t>
            </a:r>
          </a:p>
          <a:p>
            <a:pPr lvl="1">
              <a:lnSpc>
                <a:spcPct val="80000"/>
              </a:lnSpc>
            </a:pPr>
            <a:r>
              <a:rPr lang="pl-PL" sz="1800" b="1" dirty="0" smtClean="0"/>
              <a:t>Priorytetowość </a:t>
            </a:r>
            <a:r>
              <a:rPr lang="pl-PL" sz="1800" dirty="0" smtClean="0"/>
              <a:t>to kolejność zaspokajania potrzeb użytkowników. Wymaganie to realizowane jest w różnych przedsiębiorstwach w różnoraki sposób.</a:t>
            </a:r>
          </a:p>
          <a:p>
            <a:pPr>
              <a:lnSpc>
                <a:spcPct val="80000"/>
              </a:lnSpc>
            </a:pPr>
            <a:endParaRPr lang="pl-PL" sz="2000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24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Najważniejsze z wymagań stawianych współczesnym systemom informacyjnym w przedsiębiorstwach to (</a:t>
            </a:r>
            <a:r>
              <a:rPr lang="pl-PL" sz="2400" dirty="0" err="1" smtClean="0"/>
              <a:t>Kisielnicki</a:t>
            </a:r>
            <a:r>
              <a:rPr lang="pl-PL" sz="2400" dirty="0" smtClean="0"/>
              <a:t>, Sroka 1999, s. 35-37):</a:t>
            </a:r>
          </a:p>
          <a:p>
            <a:pPr lvl="1">
              <a:lnSpc>
                <a:spcPct val="90000"/>
              </a:lnSpc>
            </a:pPr>
            <a:r>
              <a:rPr lang="pl-PL" sz="2000" b="1" dirty="0" smtClean="0"/>
              <a:t>Łatwość użytkowania </a:t>
            </a:r>
            <a:r>
              <a:rPr lang="pl-PL" sz="2000" dirty="0" smtClean="0"/>
              <a:t>systemu wiąże się z łatwością opanowania go przez użytkownika, przyjaznością użytkowania.</a:t>
            </a:r>
          </a:p>
          <a:p>
            <a:pPr lvl="1">
              <a:lnSpc>
                <a:spcPct val="90000"/>
              </a:lnSpc>
            </a:pPr>
            <a:r>
              <a:rPr lang="pl-PL" sz="2000" b="1" dirty="0" smtClean="0"/>
              <a:t>Bezpieczeństwo </a:t>
            </a:r>
            <a:r>
              <a:rPr lang="pl-PL" sz="2000" dirty="0" smtClean="0"/>
              <a:t>traktowane jako możliwość odzyskania utraconych przypadkowo informacji, co wiąże się również ze stabilnością systemu.</a:t>
            </a:r>
          </a:p>
          <a:p>
            <a:pPr lvl="1">
              <a:lnSpc>
                <a:spcPct val="90000"/>
              </a:lnSpc>
            </a:pPr>
            <a:r>
              <a:rPr lang="pl-PL" sz="2000" b="1" dirty="0" smtClean="0"/>
              <a:t>Poufność </a:t>
            </a:r>
            <a:r>
              <a:rPr lang="pl-PL" sz="2000" dirty="0" smtClean="0"/>
              <a:t>to zdolność udostępniania informacji w systemie do wspólnego użytkowania przez wiele osób i instytucji, które mają potrzebę wykorzystania tej informacji i jednocześnie nieudostępniania jej osobom lub instytucjom nieupoważnionym (</a:t>
            </a:r>
            <a:r>
              <a:rPr lang="pl-PL" sz="2000" dirty="0" err="1" smtClean="0"/>
              <a:t>Pipkin</a:t>
            </a:r>
            <a:r>
              <a:rPr lang="pl-PL" sz="2000" dirty="0" smtClean="0"/>
              <a:t> 2002, s. 16).</a:t>
            </a:r>
            <a:endParaRPr lang="pl-PL" sz="2000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34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Obecnie stosowane są trzy podstawowe formy skomputeryzowanych systemów informacyjnych:</a:t>
            </a:r>
          </a:p>
          <a:p>
            <a:pPr lvl="1"/>
            <a:r>
              <a:rPr lang="pl-PL" dirty="0" smtClean="0"/>
              <a:t>systemy informowania kierownictwa (zwane w skrócie SIK);</a:t>
            </a:r>
          </a:p>
          <a:p>
            <a:pPr lvl="1"/>
            <a:r>
              <a:rPr lang="pl-PL" dirty="0" smtClean="0"/>
              <a:t>systemy wspomagania decyzji (nazywane zwykle SWD);</a:t>
            </a:r>
          </a:p>
          <a:p>
            <a:pPr lvl="1"/>
            <a:r>
              <a:rPr lang="pl-PL" dirty="0" smtClean="0"/>
              <a:t>systemy eksperckie (SE).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b="1" i="1" dirty="0" smtClean="0"/>
              <a:t>System informowania kierownictwa </a:t>
            </a:r>
            <a:r>
              <a:rPr lang="pl-PL" sz="2800" dirty="0" smtClean="0"/>
              <a:t>dostarcza kierownikom odpowiednich szczebli zarządzania sformalizowanych informacji potrzebnych im do skutecznego wykonywania ich zadań decyzyjnych.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Potrzeby informacyjne kierowników różnią się w zależności od szczebla hierarchii. Kierownicy naczelni wymagają informacji dotyczącej planowania i kontroli strategicznej, pozyskiwanej głównie ze źródeł zewnętrznych.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Dla kierowników średniego szczebla niezbędne są informacje zarówno ze źródeł zewnętrznych, jak i wewnętrznych.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dirty="0" smtClean="0"/>
              <a:t>Proces podejmowania decyzji jest więc procesem społecznym ze względu na zalecane uczestniczenie w nim wykonawców decyzji, ale także ze względu na zależności hierarchiczne i funkcjonalne występujące między różnymi stanowiskami kierowniczymi.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Zależności te prowadzą do tworzenia </a:t>
            </a:r>
            <a:r>
              <a:rPr lang="pl-PL" sz="2400" b="1" i="1" dirty="0" smtClean="0"/>
              <a:t>układów informacyjno-decyzyjnych</a:t>
            </a:r>
            <a:r>
              <a:rPr lang="pl-PL" sz="2400" dirty="0" smtClean="0"/>
              <a:t>, wiążących szereg różnych stanowisk kierowniczych.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Decyzje podejmowane na różnych stanowiskach w strukturze organizacyjnej przedsiębiorstwa wzajemnie się uzupełniają.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Zakres decyzji podejmowanych w przedsiębiorstwie na odpowiednich stanowiskach kierowniczych wynika z funkcji zarządzania spełnianych przez kierowników.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55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Dobre zaprojektowanie i skuteczne wdrożenie SIK wymaga:</a:t>
            </a:r>
          </a:p>
          <a:p>
            <a:pPr lvl="1"/>
            <a:r>
              <a:rPr lang="pl-PL" dirty="0" smtClean="0"/>
              <a:t>włączenia użytkowników do zespołu projektującego,</a:t>
            </a:r>
          </a:p>
          <a:p>
            <a:pPr lvl="1"/>
            <a:r>
              <a:rPr lang="pl-PL" dirty="0" smtClean="0"/>
              <a:t>szczegółowego rozważenia kosztów systemu,</a:t>
            </a:r>
          </a:p>
          <a:p>
            <a:pPr lvl="1"/>
            <a:r>
              <a:rPr lang="pl-PL" dirty="0" smtClean="0"/>
              <a:t>wyselekcjonowania najistotniejszych informacji,</a:t>
            </a:r>
          </a:p>
          <a:p>
            <a:pPr lvl="1"/>
            <a:r>
              <a:rPr lang="pl-PL" dirty="0" smtClean="0"/>
              <a:t>wypróbowania systemu przed jego wdrożeniem,</a:t>
            </a:r>
          </a:p>
          <a:p>
            <a:pPr lvl="1"/>
            <a:r>
              <a:rPr lang="pl-PL" dirty="0" smtClean="0"/>
              <a:t>starannego przeszkolenia operatorów i użytkowników systemu.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b="1" i="1" dirty="0" smtClean="0"/>
              <a:t>System wspomagania decyzji </a:t>
            </a:r>
            <a:r>
              <a:rPr lang="pl-PL" sz="2400" dirty="0" smtClean="0"/>
              <a:t>jest systemem informacyjnym zapewniającym użytkownikowi bezpośredni dostęp do informacji, umożliwiającym decydentowi manipulowanie danymi i tworzenie modeli oraz ułatwiającym mu podejmowanie </a:t>
            </a:r>
            <a:r>
              <a:rPr lang="pl-PL" sz="2400" dirty="0" err="1" smtClean="0"/>
              <a:t>nieustrukturalizowanych</a:t>
            </a:r>
            <a:r>
              <a:rPr lang="pl-PL" sz="2400" dirty="0" smtClean="0"/>
              <a:t> decyzji.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W przeciwieństwie do SIK, w SWD istnieje bezpośrednia interakcja między użytkownikiem a danymi.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SWD umożliwia stworzenie tzw. grupowego systemu wspomagania decyzji (GSWD), co pozwala kierownikom na manipulowanie danymi we wzajemnej interakcji, w czasie narady prowadzonej dla wypracowania decyzji grupowych.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System informacyjny w organizacji</a:t>
            </a:r>
          </a:p>
        </p:txBody>
      </p:sp>
      <p:sp>
        <p:nvSpPr>
          <p:cNvPr id="675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i="1" dirty="0" smtClean="0"/>
              <a:t>Systemy eksperckie </a:t>
            </a:r>
            <a:r>
              <a:rPr lang="pl-PL" dirty="0" smtClean="0"/>
              <a:t>są jedną z form sztucznej inteligencji. </a:t>
            </a:r>
          </a:p>
          <a:p>
            <a:r>
              <a:rPr lang="pl-PL" dirty="0" smtClean="0"/>
              <a:t>Są one jednoznacznie zorientowane na użytkownika. </a:t>
            </a:r>
          </a:p>
          <a:p>
            <a:r>
              <a:rPr lang="pl-PL" dirty="0" smtClean="0"/>
              <a:t>Odpowiadają nie tylko na jego pytania, ale mogą mu podpowiadać, zadawać pytania, diagnozować problemy, zalecać rozwiązania i uzasadniać swoje diagnozy.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7675" y="1138238"/>
            <a:ext cx="3482975" cy="54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696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400" dirty="0" smtClean="0"/>
              <a:t>Do modułu uzyskiwania wiedzy wprowadzamy dane pozyskiwane od szerokiego grona ekspertów reprezentujących interesujące nas dziedziny i dyscypliny wiedzy.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Stosując myślenie indukcyjne, czyli wykorzystując związki między twierdzeniami różnych dziedzin wiedzy, budujemy bazę wiedzy w postaci reguł, z której będziemy korzystali w procesie decyzyjnym.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Współcześnie podejmujemy decyzje najczęściej w sytuacjach niepewnych, musimy więc do systemu eksperckiego wprowadzić obowiązujące w naszej organizacji metody wnioskowania w sytuacjach niepewnych, czyli stworzyć bazę reguł wnioskowania. </a:t>
            </a:r>
          </a:p>
          <a:p>
            <a:pPr>
              <a:lnSpc>
                <a:spcPct val="80000"/>
              </a:lnSpc>
            </a:pPr>
            <a:r>
              <a:rPr lang="pl-PL" sz="2400" dirty="0" smtClean="0"/>
              <a:t>Struktura systemu eksperckiego umożliwia dwukierunkowy dialog z użytkownikiem i bieżące wyjaśnianie procesu wnioskowania.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706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dirty="0" smtClean="0"/>
              <a:t>Systemy eksperckie są zwykle samouczące się i automatycznie zapamiętują stosowane przez użytkownika reguły decyzyjne, wzbogacając własną bazę reguł wnioskowania. </a:t>
            </a:r>
          </a:p>
          <a:p>
            <a:pPr>
              <a:lnSpc>
                <a:spcPct val="90000"/>
              </a:lnSpc>
            </a:pPr>
            <a:r>
              <a:rPr lang="pl-PL" dirty="0" smtClean="0"/>
              <a:t>Są one szczególnie przydatne w sytuacjach nie w pełni zdefiniowanych, gdy posiadane przez nas informacje są niepewne, brakuje ścisłych warunków ograniczających albo nie potrafimy jednoznacznie określić celu głównego.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System informacyjny w organizacji</a:t>
            </a:r>
          </a:p>
        </p:txBody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Oprogramowanie systemów eksperckich umożliwia rozwiązywanie problemów w sposób zbliżony do ludzkiego rozumowania i uzasadnianie przyjętych rozwiązań przez podawanie: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listy rozwiązań alternatywnych z uzasadnieniem ich odrzucenia,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logicznego uzasadnienia drogi postępowania,</a:t>
            </a:r>
          </a:p>
          <a:p>
            <a:pPr lvl="1">
              <a:lnSpc>
                <a:spcPct val="90000"/>
              </a:lnSpc>
            </a:pPr>
            <a:r>
              <a:rPr lang="pl-PL" sz="2000" dirty="0" smtClean="0"/>
              <a:t>listy reguł wnioskowania, czyli tzw. heurystyk.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Hybrydowe systemy eksperckie łączą algorytmy klasycznej matematyki z heurystykami typowymi dla sztucznej inteligencji, a więc umożliwiają podejmowanie zarówno decyzji ilościowych, jak i jakościowych.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  <a:endParaRPr lang="pl-PL" smtClean="0"/>
          </a:p>
        </p:txBody>
      </p:sp>
      <p:pic>
        <p:nvPicPr>
          <p:cNvPr id="7270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0"/>
            <a:ext cx="5197475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4953000" y="1524000"/>
            <a:ext cx="4038600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pl-PL" sz="2400">
                <a:latin typeface="Times New Roman" pitchFamily="18" charset="0"/>
              </a:rPr>
              <a:t>SET - Systemy ewidencyjno-		transakcyjne</a:t>
            </a:r>
          </a:p>
          <a:p>
            <a:pPr eaLnBrk="0" hangingPunct="0">
              <a:defRPr/>
            </a:pPr>
            <a:r>
              <a:rPr lang="pl-PL" sz="2400">
                <a:latin typeface="Times New Roman" pitchFamily="18" charset="0"/>
              </a:rPr>
              <a:t>SID - Systemy informacyjno-		decyzyjne</a:t>
            </a:r>
          </a:p>
          <a:p>
            <a:pPr eaLnBrk="0" hangingPunct="0">
              <a:defRPr/>
            </a:pPr>
            <a:r>
              <a:rPr lang="pl-PL" sz="2400">
                <a:latin typeface="Times New Roman" pitchFamily="18" charset="0"/>
              </a:rPr>
              <a:t>SWD - Systemy wspomagania 	decyzji</a:t>
            </a:r>
          </a:p>
          <a:p>
            <a:pPr eaLnBrk="0" hangingPunct="0">
              <a:defRPr/>
            </a:pPr>
            <a:r>
              <a:rPr lang="pl-PL" sz="2400" b="1">
                <a:latin typeface="Times New Roman" pitchFamily="18" charset="0"/>
              </a:rPr>
              <a:t>ZSI</a:t>
            </a:r>
            <a:r>
              <a:rPr lang="pl-PL" sz="2400">
                <a:latin typeface="Times New Roman" pitchFamily="18" charset="0"/>
              </a:rPr>
              <a:t>- Zintegrowane systemy 		informatyczne</a:t>
            </a:r>
          </a:p>
          <a:p>
            <a:pPr eaLnBrk="0" hangingPunct="0">
              <a:defRPr/>
            </a:pPr>
            <a:r>
              <a:rPr lang="pl-PL" sz="2400">
                <a:latin typeface="Times New Roman" pitchFamily="18" charset="0"/>
              </a:rPr>
              <a:t>SIK - Systemy informowania 		kierownictwa</a:t>
            </a:r>
          </a:p>
          <a:p>
            <a:pPr eaLnBrk="0" hangingPunct="0">
              <a:defRPr/>
            </a:pPr>
            <a:endParaRPr lang="pl-PL" sz="2400">
              <a:latin typeface="Times New Roman" pitchFamily="18" charset="0"/>
            </a:endParaRPr>
          </a:p>
          <a:p>
            <a:pPr eaLnBrk="0" hangingPunct="0">
              <a:defRPr/>
            </a:pPr>
            <a:r>
              <a:rPr lang="pl-PL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SE - Systemy eksperckie</a:t>
            </a:r>
          </a:p>
          <a:p>
            <a:pPr eaLnBrk="0" hangingPunct="0">
              <a:defRPr/>
            </a:pPr>
            <a:r>
              <a:rPr lang="pl-PL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SSI - Systemy sztucznej 		inteligencji</a:t>
            </a:r>
          </a:p>
        </p:txBody>
      </p:sp>
      <p:sp>
        <p:nvSpPr>
          <p:cNvPr id="72708" name="Text Box 5"/>
          <p:cNvSpPr txBox="1">
            <a:spLocks noChangeArrowheads="1"/>
          </p:cNvSpPr>
          <p:nvPr/>
        </p:nvSpPr>
        <p:spPr bwMode="auto">
          <a:xfrm>
            <a:off x="1905000" y="4281488"/>
            <a:ext cx="7620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b="1"/>
              <a:t>ZSI</a:t>
            </a:r>
            <a:endParaRPr lang="en-US" b="1"/>
          </a:p>
        </p:txBody>
      </p:sp>
      <p:sp>
        <p:nvSpPr>
          <p:cNvPr id="72709" name="Text Box 6"/>
          <p:cNvSpPr txBox="1">
            <a:spLocks noChangeArrowheads="1"/>
          </p:cNvSpPr>
          <p:nvPr/>
        </p:nvSpPr>
        <p:spPr bwMode="auto">
          <a:xfrm>
            <a:off x="2667000" y="3352800"/>
            <a:ext cx="5334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000">
                <a:solidFill>
                  <a:srgbClr val="FF0000"/>
                </a:solidFill>
              </a:rPr>
              <a:t>SE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72710" name="Text Box 7"/>
          <p:cNvSpPr txBox="1">
            <a:spLocks noChangeArrowheads="1"/>
          </p:cNvSpPr>
          <p:nvPr/>
        </p:nvSpPr>
        <p:spPr bwMode="auto">
          <a:xfrm>
            <a:off x="2971800" y="2819400"/>
            <a:ext cx="6096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000">
                <a:solidFill>
                  <a:srgbClr val="FF0000"/>
                </a:solidFill>
              </a:rPr>
              <a:t>SSI</a:t>
            </a:r>
            <a:endParaRPr 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9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9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9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9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73730" name="Rectangl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pl-PL" sz="2400" b="1" dirty="0" smtClean="0">
                <a:latin typeface="Arial" charset="0"/>
              </a:rPr>
              <a:t>	</a:t>
            </a:r>
            <a:r>
              <a:rPr lang="en-US" sz="2400" b="1" dirty="0" err="1" smtClean="0"/>
              <a:t>Systemy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ewidencyjno-transakcyjne</a:t>
            </a:r>
            <a:r>
              <a:rPr lang="en-US" sz="2400" b="1" dirty="0" smtClean="0"/>
              <a:t> – SET </a:t>
            </a:r>
            <a:br>
              <a:rPr lang="en-US" sz="2400" b="1" dirty="0" smtClean="0"/>
            </a:br>
            <a:r>
              <a:rPr lang="en-US" sz="2400" dirty="0" smtClean="0"/>
              <a:t>(TPS- Transaction Processing Systems) </a:t>
            </a:r>
            <a:endParaRPr lang="pl-PL" sz="2400" dirty="0" smtClean="0"/>
          </a:p>
          <a:p>
            <a:pPr>
              <a:lnSpc>
                <a:spcPct val="90000"/>
              </a:lnSpc>
            </a:pPr>
            <a:r>
              <a:rPr lang="pl-PL" sz="2400" dirty="0" smtClean="0"/>
              <a:t>Są to systemy zorientowane na bieżącą ewidencję działalności gospodarczej obiektu oraz na obsługę transakcji.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Przykładami mogą być systemy: ewidencji sprzedaży, rachunkowości i kosztów, gospodarki środkami trwałymi, gospodarki materiałowej, ewidencji środków finansowych, ewidencji zatrudnienia, ewidencji płac itp.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Ze względu na to, że informacje dostarczane są przez tego typu systemy z dużym opóźnieniem mają one małą przydatność dla potrzeb zarządzania </a:t>
            </a:r>
          </a:p>
          <a:p>
            <a:pPr>
              <a:lnSpc>
                <a:spcPct val="90000"/>
              </a:lnSpc>
            </a:pPr>
            <a:endParaRPr lang="pl-PL" sz="2400" dirty="0" smtClean="0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381000" y="15875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pl-PL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74754" name="Rectangl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pl-PL" sz="2800" b="1" smtClean="0">
                <a:latin typeface="Arial" charset="0"/>
              </a:rPr>
              <a:t>	</a:t>
            </a:r>
            <a:r>
              <a:rPr lang="pl-PL" sz="2800" b="1" smtClean="0"/>
              <a:t>Systemy informacyjno-decyzyjne – SID</a:t>
            </a:r>
            <a:r>
              <a:rPr lang="pl-PL" sz="2800" smtClean="0"/>
              <a:t> </a:t>
            </a:r>
            <a:br>
              <a:rPr lang="pl-PL" sz="2800" smtClean="0"/>
            </a:br>
            <a:r>
              <a:rPr lang="pl-PL" sz="2800" smtClean="0"/>
              <a:t>(</a:t>
            </a:r>
            <a:r>
              <a:rPr lang="pl-PL" sz="2800" i="1" smtClean="0"/>
              <a:t>MIS – </a:t>
            </a:r>
            <a:r>
              <a:rPr lang="en-US" sz="2800" i="1" smtClean="0"/>
              <a:t>Management Information Systems</a:t>
            </a:r>
            <a:r>
              <a:rPr lang="pl-PL" sz="2800" smtClean="0"/>
              <a:t>) </a:t>
            </a:r>
          </a:p>
          <a:p>
            <a:pPr>
              <a:lnSpc>
                <a:spcPct val="80000"/>
              </a:lnSpc>
            </a:pPr>
            <a:r>
              <a:rPr lang="pl-PL" sz="2800" smtClean="0"/>
              <a:t>Są to systemy zapewniające firmie efektywne gromadzenie danych, organizacją ich przepływu </a:t>
            </a:r>
            <a:br>
              <a:rPr lang="pl-PL" sz="2800" smtClean="0"/>
            </a:br>
            <a:r>
              <a:rPr lang="pl-PL" sz="2800" smtClean="0"/>
              <a:t>i sprawnego dostępu do danych z wykorzystaniem dużych systemów komputerowych.</a:t>
            </a:r>
          </a:p>
          <a:p>
            <a:pPr>
              <a:lnSpc>
                <a:spcPct val="80000"/>
              </a:lnSpc>
            </a:pPr>
            <a:r>
              <a:rPr lang="pl-PL" sz="2800" smtClean="0"/>
              <a:t>Działają one w oparciu o bazy danych, które </a:t>
            </a:r>
            <a:br>
              <a:rPr lang="pl-PL" sz="2800" smtClean="0"/>
            </a:br>
            <a:r>
              <a:rPr lang="pl-PL" sz="2800" smtClean="0"/>
              <a:t>w prosty sposób przetwarzają a wyniki prezentują </a:t>
            </a:r>
            <a:br>
              <a:rPr lang="pl-PL" sz="2800" smtClean="0"/>
            </a:br>
            <a:r>
              <a:rPr lang="pl-PL" sz="2800" smtClean="0"/>
              <a:t>w postaci raportów. </a:t>
            </a:r>
          </a:p>
          <a:p>
            <a:pPr>
              <a:lnSpc>
                <a:spcPct val="80000"/>
              </a:lnSpc>
            </a:pPr>
            <a:r>
              <a:rPr lang="pl-PL" sz="2800" smtClean="0"/>
              <a:t>Przykładami są tutaj między innymi systemy: finansowo-księgowe, kadry-płace, gospodarka magazynowa.</a:t>
            </a:r>
          </a:p>
          <a:p>
            <a:pPr>
              <a:lnSpc>
                <a:spcPct val="80000"/>
              </a:lnSpc>
            </a:pPr>
            <a:endParaRPr lang="pl-PL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800" b="1" i="1" dirty="0" smtClean="0"/>
              <a:t>Decyzja </a:t>
            </a:r>
            <a:r>
              <a:rPr lang="pl-PL" sz="2800" dirty="0" smtClean="0"/>
              <a:t>jest zawsze wyborem jednego z możliwych w danej sytuacji wariantów działania.</a:t>
            </a:r>
          </a:p>
          <a:p>
            <a:r>
              <a:rPr lang="pl-PL" sz="2800" dirty="0" smtClean="0"/>
              <a:t>Wobec konieczności dokonywania wyborów stawiają ludzi </a:t>
            </a:r>
            <a:r>
              <a:rPr lang="pl-PL" sz="2800" b="1" i="1" dirty="0" smtClean="0"/>
              <a:t>sytuacje decyzyjne</a:t>
            </a:r>
            <a:r>
              <a:rPr lang="pl-PL" sz="2800" dirty="0" smtClean="0"/>
              <a:t>, czyli takie, które charakteryzuje istnienie wielu możliwych  sposobów działania oraz przymus wybrania jednego z nich (gdyż nie jest możliwa równoczesna realizacja wszystkich lub kilku sposobów działania).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75778" name="Rectang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pl-PL" sz="2400" b="1" smtClean="0">
                <a:latin typeface="Arial" charset="0"/>
              </a:rPr>
              <a:t>	</a:t>
            </a:r>
            <a:r>
              <a:rPr lang="pl-PL" sz="2400" b="1" smtClean="0"/>
              <a:t>Systemy wspomagania decyzji – SWD 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pl-PL" sz="2400" smtClean="0"/>
              <a:t>	(</a:t>
            </a:r>
            <a:r>
              <a:rPr lang="pl-PL" sz="2400" i="1" smtClean="0"/>
              <a:t>DSS- </a:t>
            </a:r>
            <a:r>
              <a:rPr lang="en-US" sz="2400" i="1" smtClean="0"/>
              <a:t>Decision Support Systems</a:t>
            </a:r>
            <a:r>
              <a:rPr lang="pl-PL" sz="2400" smtClean="0"/>
              <a:t>) </a:t>
            </a:r>
          </a:p>
          <a:p>
            <a:pPr>
              <a:lnSpc>
                <a:spcPct val="90000"/>
              </a:lnSpc>
            </a:pPr>
            <a:r>
              <a:rPr lang="pl-PL" sz="2400" smtClean="0"/>
              <a:t>Są to systemy, których głównym zadaniem jest wspomaganie podejmowania decyzji strategicznych i taktycznych. </a:t>
            </a:r>
          </a:p>
          <a:p>
            <a:pPr>
              <a:lnSpc>
                <a:spcPct val="90000"/>
              </a:lnSpc>
            </a:pPr>
            <a:r>
              <a:rPr lang="pl-PL" sz="2400" smtClean="0"/>
              <a:t>W systemach tych zastosowano bazy metod, które ukierunkowane są na podejmowanie decyzji z częściowo lub słabo ustrukturalizowanymi problemami. </a:t>
            </a:r>
            <a:br>
              <a:rPr lang="pl-PL" sz="2400" smtClean="0"/>
            </a:br>
            <a:r>
              <a:rPr lang="pl-PL" sz="2400" smtClean="0"/>
              <a:t>Do podstawowych obszarów wspomaganych przez te systemy zalicza się: planowanie działalności gospodarczej, inwestycje, zaopatrzenie, sprzedaż wyrobów i usług, gospodarka finansowa.</a:t>
            </a:r>
          </a:p>
          <a:p>
            <a:pPr>
              <a:lnSpc>
                <a:spcPct val="90000"/>
              </a:lnSpc>
            </a:pPr>
            <a:endParaRPr lang="pl-PL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76802" name="Rectang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pl-PL" sz="2400" b="1" smtClean="0">
                <a:latin typeface="Arial" charset="0"/>
              </a:rPr>
              <a:t>	</a:t>
            </a:r>
            <a:r>
              <a:rPr lang="pl-PL" sz="2400" b="1" smtClean="0"/>
              <a:t>Zintegrowane systemy informatyczne – ZSI </a:t>
            </a:r>
            <a:br>
              <a:rPr lang="pl-PL" sz="2400" b="1" smtClean="0"/>
            </a:br>
            <a:r>
              <a:rPr lang="pl-PL" sz="2400" smtClean="0"/>
              <a:t>(IMIS- Integrated Management Information Systems)</a:t>
            </a:r>
          </a:p>
          <a:p>
            <a:pPr>
              <a:lnSpc>
                <a:spcPct val="90000"/>
              </a:lnSpc>
            </a:pPr>
            <a:r>
              <a:rPr lang="pl-PL" sz="2400" smtClean="0"/>
              <a:t>W systemach tych wymagana jest realizacja kilku poziomów integracji:</a:t>
            </a:r>
          </a:p>
          <a:p>
            <a:pPr lvl="1">
              <a:lnSpc>
                <a:spcPct val="90000"/>
              </a:lnSpc>
            </a:pPr>
            <a:r>
              <a:rPr lang="pl-PL" sz="2000" b="1" smtClean="0"/>
              <a:t>Integracja systemu informacyjnego</a:t>
            </a:r>
            <a:r>
              <a:rPr lang="pl-PL" sz="2000" smtClean="0"/>
              <a:t> – czyli integracja 	funkcji, wyników przedsiębiorstwa, struktury organizacyjnej,</a:t>
            </a:r>
          </a:p>
          <a:p>
            <a:pPr lvl="1">
              <a:lnSpc>
                <a:spcPct val="90000"/>
              </a:lnSpc>
            </a:pPr>
            <a:r>
              <a:rPr lang="pl-PL" sz="2000" b="1" smtClean="0"/>
              <a:t>Integracja zastosowań</a:t>
            </a:r>
            <a:r>
              <a:rPr lang="pl-PL" sz="2000" smtClean="0"/>
              <a:t> - w tym integracja oprogramowania użytkowego, środków komunikacji 	z użytkownikami,</a:t>
            </a:r>
          </a:p>
          <a:p>
            <a:pPr lvl="1">
              <a:lnSpc>
                <a:spcPct val="90000"/>
              </a:lnSpc>
            </a:pPr>
            <a:r>
              <a:rPr lang="pl-PL" sz="2000" b="1" smtClean="0"/>
              <a:t>Integracja danych</a:t>
            </a:r>
            <a:r>
              <a:rPr lang="pl-PL" sz="2000" smtClean="0"/>
              <a:t> – rozumiana jako integracja z bazą danych, słowników danych,</a:t>
            </a:r>
          </a:p>
          <a:p>
            <a:pPr lvl="1">
              <a:lnSpc>
                <a:spcPct val="90000"/>
              </a:lnSpc>
            </a:pPr>
            <a:r>
              <a:rPr lang="pl-PL" sz="2000" b="1" smtClean="0"/>
              <a:t>Integracja systemów</a:t>
            </a:r>
            <a:r>
              <a:rPr lang="pl-PL" sz="2000" smtClean="0"/>
              <a:t> – chodzi o systemy sieci, oprogramowanie komunikacyjne, oprogramowanie systemowe.</a:t>
            </a:r>
          </a:p>
          <a:p>
            <a:pPr>
              <a:lnSpc>
                <a:spcPct val="90000"/>
              </a:lnSpc>
            </a:pPr>
            <a:endParaRPr lang="pl-PL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1290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l-PL" sz="2800" smtClean="0">
                <a:latin typeface="Arial" charset="0"/>
              </a:rPr>
              <a:t>Do Zintegrowanych Systemów Informatycznych cieszących się ogromnym powodzeniem zalicza się systemy klasy ERP (</a:t>
            </a:r>
            <a:r>
              <a:rPr lang="en-US" sz="2800" i="1" smtClean="0">
                <a:latin typeface="Arial" charset="0"/>
              </a:rPr>
              <a:t>Enterprise Resource Planning</a:t>
            </a:r>
            <a:r>
              <a:rPr lang="pl-PL" sz="2800" i="1" smtClean="0">
                <a:latin typeface="Arial" charset="0"/>
              </a:rPr>
              <a:t> </a:t>
            </a:r>
            <a:r>
              <a:rPr lang="pl-PL" sz="2800" smtClean="0">
                <a:latin typeface="Arial" charset="0"/>
              </a:rPr>
              <a:t>- Planowanie Zasobów Przedsiębiorstwa). </a:t>
            </a:r>
          </a:p>
          <a:p>
            <a:pPr>
              <a:lnSpc>
                <a:spcPct val="80000"/>
              </a:lnSpc>
            </a:pPr>
            <a:r>
              <a:rPr lang="pl-PL" sz="2800" smtClean="0">
                <a:latin typeface="Arial" charset="0"/>
              </a:rPr>
              <a:t>Definiuje się je, jako systemy optymalizujące procesy biznesowe zarówno wewnętrzne </a:t>
            </a:r>
            <a:br>
              <a:rPr lang="pl-PL" sz="2800" smtClean="0">
                <a:latin typeface="Arial" charset="0"/>
              </a:rPr>
            </a:br>
            <a:r>
              <a:rPr lang="pl-PL" sz="2800" smtClean="0">
                <a:latin typeface="Arial" charset="0"/>
              </a:rPr>
              <a:t>w firmie, jak i zachodzące w najbliższym jego otoczeniu, dzięki zastosowaniu gotowych narzędzi pozwalających automatyzować wymianę danych z kooperantami w całym łańcuchu logistycznym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78852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pl-PL" sz="2800" b="1" smtClean="0">
                <a:latin typeface="Arial" charset="0"/>
              </a:rPr>
              <a:t>	Systemy informowania kierownictwa – SIK</a:t>
            </a:r>
            <a:r>
              <a:rPr lang="pl-PL" sz="2800" smtClean="0">
                <a:latin typeface="Arial" charset="0"/>
              </a:rPr>
              <a:t> </a:t>
            </a:r>
            <a:br>
              <a:rPr lang="pl-PL" sz="2800" smtClean="0">
                <a:latin typeface="Arial" charset="0"/>
              </a:rPr>
            </a:br>
            <a:r>
              <a:rPr lang="pl-PL" sz="2800" smtClean="0">
                <a:latin typeface="Arial" charset="0"/>
              </a:rPr>
              <a:t>(EIS – Executive Information Systems)</a:t>
            </a:r>
          </a:p>
          <a:p>
            <a:pPr>
              <a:lnSpc>
                <a:spcPct val="90000"/>
              </a:lnSpc>
            </a:pPr>
            <a:r>
              <a:rPr lang="pl-PL" sz="2800" smtClean="0">
                <a:latin typeface="Arial" charset="0"/>
              </a:rPr>
              <a:t>Są to systemy pozwalające skupić uwagę raczej na ogólnym, sprawnym działaniu firmy, niż na optymalizacji decyzji. </a:t>
            </a:r>
          </a:p>
          <a:p>
            <a:pPr>
              <a:lnSpc>
                <a:spcPct val="90000"/>
              </a:lnSpc>
            </a:pPr>
            <a:r>
              <a:rPr lang="pl-PL" sz="2800" smtClean="0">
                <a:latin typeface="Arial" charset="0"/>
              </a:rPr>
              <a:t>Służą temu rozbudowane systemy zapytań oraz indywidualizacja przedstawionych raportów </a:t>
            </a:r>
            <a:br>
              <a:rPr lang="pl-PL" sz="2800" smtClean="0">
                <a:latin typeface="Arial" charset="0"/>
              </a:rPr>
            </a:br>
            <a:r>
              <a:rPr lang="pl-PL" sz="2800" smtClean="0">
                <a:latin typeface="Arial" charset="0"/>
              </a:rPr>
              <a:t>i narzędzi komunikacji z systemem. </a:t>
            </a:r>
          </a:p>
          <a:p>
            <a:pPr>
              <a:lnSpc>
                <a:spcPct val="90000"/>
              </a:lnSpc>
            </a:pPr>
            <a:r>
              <a:rPr lang="pl-PL" sz="2800" smtClean="0">
                <a:latin typeface="Arial" charset="0"/>
              </a:rPr>
              <a:t>Dostarczają informacji głównie kierownictwu najwyższego szczebla.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79876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pl-PL" sz="2000" b="1" smtClean="0">
                <a:latin typeface="Arial" charset="0"/>
              </a:rPr>
              <a:t>	</a:t>
            </a:r>
            <a:r>
              <a:rPr lang="pl-PL" sz="2400" b="1" smtClean="0"/>
              <a:t>Systemy eksperckie – SE </a:t>
            </a:r>
            <a:br>
              <a:rPr lang="pl-PL" sz="2400" b="1" smtClean="0"/>
            </a:br>
            <a:r>
              <a:rPr lang="pl-PL" sz="2400" smtClean="0"/>
              <a:t>(</a:t>
            </a:r>
            <a:r>
              <a:rPr lang="pl-PL" sz="2400" i="1" smtClean="0"/>
              <a:t>ES- </a:t>
            </a:r>
            <a:r>
              <a:rPr lang="en-US" sz="2400" i="1" smtClean="0"/>
              <a:t>Expert Systems</a:t>
            </a:r>
            <a:r>
              <a:rPr lang="pl-PL" sz="2400" smtClean="0"/>
              <a:t>) </a:t>
            </a:r>
            <a:endParaRPr lang="pl-PL" sz="2400" smtClean="0"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pl-PL" sz="2400" smtClean="0">
                <a:latin typeface="Arial" charset="0"/>
              </a:rPr>
              <a:t>Określane są często jako komputerowe systemy rozwiązujące problemy z wykorzystaniem opisu (reprezentacji) wiedzy i procesu rozumowania. 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pl-PL" sz="2400" smtClean="0">
                <a:latin typeface="Arial" charset="0"/>
              </a:rPr>
              <a:t>Systemy te generują swoje decyzje w oparciu o bazy wiedzy i mechanizmy sztucznej inteligencji. Dzięki temu mogą tworzyć różnorodne modele sytuacji decyzyjnej, uwidaczniać otrzymane rozwiązania </a:t>
            </a:r>
            <a:br>
              <a:rPr lang="pl-PL" sz="2400" smtClean="0">
                <a:latin typeface="Arial" charset="0"/>
              </a:rPr>
            </a:br>
            <a:r>
              <a:rPr lang="pl-PL" sz="2400" smtClean="0">
                <a:latin typeface="Arial" charset="0"/>
              </a:rPr>
              <a:t>i objaśniać je. 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pl-PL" sz="2400" smtClean="0">
                <a:latin typeface="Arial" charset="0"/>
              </a:rPr>
              <a:t>Do rozstrzygania problemu posługują się programami zawierającymi tzw. reguły heurystyczne, które odzwierciedlają wiedzę ekspertów dziedzinowych. </a:t>
            </a:r>
          </a:p>
          <a:p>
            <a:pPr>
              <a:lnSpc>
                <a:spcPct val="80000"/>
              </a:lnSpc>
            </a:pPr>
            <a:endParaRPr lang="pl-PL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Ewolucja systemów informatycznych </a:t>
            </a:r>
            <a:br>
              <a:rPr lang="pl-PL" sz="3600" smtClean="0"/>
            </a:br>
            <a:r>
              <a:rPr lang="pl-PL" sz="3600" smtClean="0"/>
              <a:t>do wspomagania zarządzania</a:t>
            </a:r>
          </a:p>
        </p:txBody>
      </p:sp>
      <p:sp>
        <p:nvSpPr>
          <p:cNvPr id="80900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pl-PL" sz="2400" b="1" smtClean="0"/>
              <a:t>	Systemy sztucznej inteligencji – </a:t>
            </a:r>
            <a:r>
              <a:rPr lang="pl-PL" sz="24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SSI</a:t>
            </a:r>
            <a:r>
              <a:rPr lang="pl-PL" sz="2400" smtClean="0"/>
              <a:t> </a:t>
            </a:r>
            <a:br>
              <a:rPr lang="pl-PL" sz="2400" smtClean="0"/>
            </a:br>
            <a:r>
              <a:rPr lang="pl-PL" sz="2400" smtClean="0"/>
              <a:t>(</a:t>
            </a:r>
            <a:r>
              <a:rPr lang="pl-PL" sz="2400" i="1" smtClean="0"/>
              <a:t>AIS – </a:t>
            </a:r>
            <a:r>
              <a:rPr lang="en-US" sz="2400" i="1" smtClean="0"/>
              <a:t>Artifical Intelligence Systems</a:t>
            </a:r>
            <a:r>
              <a:rPr lang="pl-PL" sz="2400" smtClean="0"/>
              <a:t>) 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pl-PL" sz="2400" smtClean="0"/>
              <a:t>Są to systemy uczące się na podstawie własnego doświadczenia. 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pl-PL" sz="2400" smtClean="0"/>
              <a:t>Podstawowymi narzędziami SSI są obecnie tzw. sieci neuronowe, które składają się ze sztucznych neuronów przetwarzających sygnały wejściowe w pojedynczy sygnał wyjścia. Zbiory połączonych neuronów tworzą sieć, której struktura i organizacja jest rezultatem uczenia się oraz gromadzenia doświadczeń.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pl-PL" sz="2400" smtClean="0"/>
              <a:t>Mogą wspomagać podejmowanie decyzji w wielu dziedzinach: usługi finansowe, marketing, analiza procesu produkcji itp.</a:t>
            </a:r>
          </a:p>
          <a:p>
            <a:pPr>
              <a:lnSpc>
                <a:spcPct val="80000"/>
              </a:lnSpc>
            </a:pPr>
            <a:endParaRPr lang="pl-PL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3600" smtClean="0"/>
              <a:t>System informacyjny a informatyczny </a:t>
            </a:r>
          </a:p>
        </p:txBody>
      </p:sp>
      <p:pic>
        <p:nvPicPr>
          <p:cNvPr id="8192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1989138"/>
            <a:ext cx="896461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99200" y="2862263"/>
            <a:ext cx="2736850" cy="1143000"/>
          </a:xfrm>
        </p:spPr>
        <p:txBody>
          <a:bodyPr/>
          <a:lstStyle/>
          <a:p>
            <a:pPr eaLnBrk="1" hangingPunct="1"/>
            <a:r>
              <a:rPr lang="pl-PL" sz="2800" smtClean="0"/>
              <a:t>Rozwój systemów informacyjnych zarządzania </a:t>
            </a: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563" y="71438"/>
            <a:ext cx="5087937" cy="674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pl-PL" sz="3200" smtClean="0"/>
              <a:t>System informacyjny a system zarządzania </a:t>
            </a:r>
          </a:p>
        </p:txBody>
      </p:sp>
      <p:pic>
        <p:nvPicPr>
          <p:cNvPr id="8397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1196975"/>
            <a:ext cx="8424863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pl-PL" sz="2800" smtClean="0"/>
              <a:t>System informacyjny w otoczeniu biznesowym </a:t>
            </a:r>
          </a:p>
        </p:txBody>
      </p:sp>
      <p:pic>
        <p:nvPicPr>
          <p:cNvPr id="849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41463"/>
            <a:ext cx="914400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400" dirty="0" smtClean="0"/>
              <a:t>Sytuacja decyzyjna jest czymś obiektywnie istniejącym </a:t>
            </a:r>
            <a:br>
              <a:rPr lang="pl-PL" sz="2400" dirty="0" smtClean="0"/>
            </a:br>
            <a:r>
              <a:rPr lang="pl-PL" sz="2400" dirty="0" smtClean="0"/>
              <a:t>w rzeczywistości organizacyjnej, ale – aby wybór wariantu był racjonalny – konieczna jest jej percepcja i rozeznanie, </a:t>
            </a:r>
            <a:br>
              <a:rPr lang="pl-PL" sz="2400" dirty="0" smtClean="0"/>
            </a:br>
            <a:r>
              <a:rPr lang="pl-PL" sz="2400" dirty="0" smtClean="0"/>
              <a:t>np. przez porównanie stanu oczekiwanego ze stanem rzeczywistym, oraz pomiar odchyleń, co prowadzi do postawienia </a:t>
            </a:r>
            <a:r>
              <a:rPr lang="pl-PL" sz="2400" b="1" i="1" dirty="0" smtClean="0"/>
              <a:t>problemu decyzyjnego</a:t>
            </a:r>
            <a:r>
              <a:rPr lang="pl-PL" sz="24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Sytuacje i problemy decyzyjne pojawiają się w każdym </a:t>
            </a:r>
            <a:br>
              <a:rPr lang="pl-PL" sz="2400" dirty="0" smtClean="0"/>
            </a:br>
            <a:r>
              <a:rPr lang="pl-PL" sz="2400" dirty="0" smtClean="0"/>
              <a:t>z podsystemów organizacji, tzn. w obszarze celów, struktur organizacyjnych oraz podsystemu społecznego (ludzi) </a:t>
            </a:r>
            <a:br>
              <a:rPr lang="pl-PL" sz="2400" dirty="0" smtClean="0"/>
            </a:br>
            <a:r>
              <a:rPr lang="pl-PL" sz="2400" dirty="0" smtClean="0"/>
              <a:t>i podsystemu technicznego. </a:t>
            </a:r>
          </a:p>
          <a:p>
            <a:pPr>
              <a:lnSpc>
                <a:spcPct val="90000"/>
              </a:lnSpc>
            </a:pPr>
            <a:r>
              <a:rPr lang="pl-PL" sz="2400" dirty="0" smtClean="0"/>
              <a:t>Wynikają one z zewnętrznych zagrożeń lub szans, oraz procesów i zdarzeń w samej organizacji.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4000" smtClean="0"/>
              <a:t>Klasy systemów informacyjnych zarządzania przedsiębiorstwem </a:t>
            </a:r>
          </a:p>
        </p:txBody>
      </p:sp>
      <p:pic>
        <p:nvPicPr>
          <p:cNvPr id="860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035175"/>
            <a:ext cx="864235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4000" smtClean="0"/>
              <a:t>Rozwój systemów informatycznych zarządzania</a:t>
            </a:r>
          </a:p>
        </p:txBody>
      </p:sp>
      <p:sp>
        <p:nvSpPr>
          <p:cNvPr id="113671" name="Rectangle 4"/>
          <p:cNvSpPr>
            <a:spLocks noChangeArrowheads="1"/>
          </p:cNvSpPr>
          <p:nvPr/>
        </p:nvSpPr>
        <p:spPr bwMode="auto">
          <a:xfrm>
            <a:off x="611188" y="1989138"/>
            <a:ext cx="257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pl-PL" b="1"/>
              <a:t>systemy dziedzinowe</a:t>
            </a:r>
            <a:r>
              <a:rPr lang="pl-PL"/>
              <a:t> </a:t>
            </a:r>
          </a:p>
        </p:txBody>
      </p:sp>
      <p:sp>
        <p:nvSpPr>
          <p:cNvPr id="113672" name="Rectangle 6"/>
          <p:cNvSpPr>
            <a:spLocks noChangeArrowheads="1"/>
          </p:cNvSpPr>
          <p:nvPr/>
        </p:nvSpPr>
        <p:spPr bwMode="auto"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2987675" y="1628775"/>
          <a:ext cx="5221288" cy="5076825"/>
        </p:xfrm>
        <a:graphic>
          <a:graphicData uri="http://schemas.openxmlformats.org/presentationml/2006/ole">
            <p:oleObj spid="_x0000_s113669" r:id="rId3" imgW="4738971" imgH="4137340" progId="">
              <p:embed/>
            </p:oleObj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4000" smtClean="0"/>
              <a:t>Rozwój systemów informatycznych zarządzania</a:t>
            </a:r>
          </a:p>
        </p:txBody>
      </p:sp>
      <p:sp>
        <p:nvSpPr>
          <p:cNvPr id="114695" name="Rectangle 3"/>
          <p:cNvSpPr>
            <a:spLocks noChangeArrowheads="1"/>
          </p:cNvSpPr>
          <p:nvPr/>
        </p:nvSpPr>
        <p:spPr bwMode="auto">
          <a:xfrm>
            <a:off x="323850" y="1989138"/>
            <a:ext cx="3956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pl-PL" b="1"/>
              <a:t>systemy zintegrowane MRP/MRPII</a:t>
            </a:r>
            <a:r>
              <a:rPr lang="pl-PL"/>
              <a:t> </a:t>
            </a:r>
          </a:p>
        </p:txBody>
      </p:sp>
      <p:sp>
        <p:nvSpPr>
          <p:cNvPr id="114696" name="Rectangle 5"/>
          <p:cNvSpPr>
            <a:spLocks noChangeArrowheads="1"/>
          </p:cNvSpPr>
          <p:nvPr/>
        </p:nvSpPr>
        <p:spPr bwMode="auto">
          <a:xfrm>
            <a:off x="0" y="2433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4693" name="Object 4"/>
          <p:cNvGraphicFramePr>
            <a:graphicFrameLocks noChangeAspect="1"/>
          </p:cNvGraphicFramePr>
          <p:nvPr/>
        </p:nvGraphicFramePr>
        <p:xfrm>
          <a:off x="4090988" y="1628775"/>
          <a:ext cx="4778375" cy="4968875"/>
        </p:xfrm>
        <a:graphic>
          <a:graphicData uri="http://schemas.openxmlformats.org/presentationml/2006/ole">
            <p:oleObj spid="_x0000_s114693" r:id="rId3" imgW="3730917" imgH="4199081" progId="">
              <p:embed/>
            </p:oleObj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4000" smtClean="0"/>
              <a:t>Rozwój systemów informatycznych zarządzania</a:t>
            </a:r>
          </a:p>
        </p:txBody>
      </p:sp>
      <p:sp>
        <p:nvSpPr>
          <p:cNvPr id="115719" name="Rectangle 3"/>
          <p:cNvSpPr>
            <a:spLocks noChangeArrowheads="1"/>
          </p:cNvSpPr>
          <p:nvPr/>
        </p:nvSpPr>
        <p:spPr bwMode="auto">
          <a:xfrm>
            <a:off x="250825" y="6381750"/>
            <a:ext cx="1695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pl-PL" b="1"/>
              <a:t>systemy ERP</a:t>
            </a:r>
            <a:r>
              <a:rPr lang="pl-PL"/>
              <a:t> </a:t>
            </a:r>
          </a:p>
        </p:txBody>
      </p:sp>
      <p:sp>
        <p:nvSpPr>
          <p:cNvPr id="115720" name="Rectangle 5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5717" name="Object 4"/>
          <p:cNvGraphicFramePr>
            <a:graphicFrameLocks noChangeAspect="1"/>
          </p:cNvGraphicFramePr>
          <p:nvPr/>
        </p:nvGraphicFramePr>
        <p:xfrm>
          <a:off x="179388" y="1557338"/>
          <a:ext cx="8820150" cy="5237162"/>
        </p:xfrm>
        <a:graphic>
          <a:graphicData uri="http://schemas.openxmlformats.org/presentationml/2006/ole">
            <p:oleObj spid="_x0000_s115717" r:id="rId3" imgW="6801931" imgH="4030829" progId="">
              <p:embed/>
            </p:oleObj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4000" smtClean="0"/>
              <a:t>Rozwój systemów informatycznych zarządzania</a:t>
            </a:r>
          </a:p>
        </p:txBody>
      </p:sp>
      <p:sp>
        <p:nvSpPr>
          <p:cNvPr id="116743" name="Rectangle 3"/>
          <p:cNvSpPr>
            <a:spLocks noChangeArrowheads="1"/>
          </p:cNvSpPr>
          <p:nvPr/>
        </p:nvSpPr>
        <p:spPr bwMode="auto">
          <a:xfrm>
            <a:off x="179388" y="6381750"/>
            <a:ext cx="470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pl-PL" b="1"/>
              <a:t>systemy ERPII – technologia internetowa</a:t>
            </a:r>
            <a:r>
              <a:rPr lang="pl-PL"/>
              <a:t> </a:t>
            </a:r>
          </a:p>
        </p:txBody>
      </p:sp>
      <p:sp>
        <p:nvSpPr>
          <p:cNvPr id="116744" name="Rectangle 5"/>
          <p:cNvSpPr>
            <a:spLocks noChangeArrowheads="1"/>
          </p:cNvSpPr>
          <p:nvPr/>
        </p:nvSpPr>
        <p:spPr bwMode="auto">
          <a:xfrm>
            <a:off x="0" y="2324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6741" name="Object 4"/>
          <p:cNvGraphicFramePr>
            <a:graphicFrameLocks noChangeAspect="1"/>
          </p:cNvGraphicFramePr>
          <p:nvPr/>
        </p:nvGraphicFramePr>
        <p:xfrm>
          <a:off x="142875" y="1536700"/>
          <a:ext cx="8893175" cy="5318125"/>
        </p:xfrm>
        <a:graphic>
          <a:graphicData uri="http://schemas.openxmlformats.org/presentationml/2006/ole">
            <p:oleObj spid="_x0000_s116741" r:id="rId3" imgW="6667500" imgH="3985697" progId="">
              <p:embed/>
            </p:oleObj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z="4000" smtClean="0"/>
              <a:t>Schemat informacji wejściowych </a:t>
            </a:r>
            <a:br>
              <a:rPr lang="pl-PL" sz="4000" smtClean="0"/>
            </a:br>
            <a:r>
              <a:rPr lang="pl-PL" sz="4000" smtClean="0"/>
              <a:t>i wyjściowych systemu MRP </a:t>
            </a:r>
          </a:p>
        </p:txBody>
      </p:sp>
      <p:sp>
        <p:nvSpPr>
          <p:cNvPr id="117766" name="Rectangle 4"/>
          <p:cNvSpPr>
            <a:spLocks noChangeArrowheads="1"/>
          </p:cNvSpPr>
          <p:nvPr/>
        </p:nvSpPr>
        <p:spPr bwMode="auto">
          <a:xfrm>
            <a:off x="0" y="18430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7764" name="Object 3"/>
          <p:cNvGraphicFramePr>
            <a:graphicFrameLocks noChangeAspect="1"/>
          </p:cNvGraphicFramePr>
          <p:nvPr/>
        </p:nvGraphicFramePr>
        <p:xfrm>
          <a:off x="36513" y="1398588"/>
          <a:ext cx="9144000" cy="5370512"/>
        </p:xfrm>
        <a:graphic>
          <a:graphicData uri="http://schemas.openxmlformats.org/presentationml/2006/ole">
            <p:oleObj spid="_x0000_s117764" r:id="rId3" imgW="5948852" imgH="3498271" progId="">
              <p:embed/>
            </p:oleObj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51500" y="990600"/>
            <a:ext cx="3384550" cy="1143000"/>
          </a:xfrm>
        </p:spPr>
        <p:txBody>
          <a:bodyPr/>
          <a:lstStyle/>
          <a:p>
            <a:pPr eaLnBrk="1" hangingPunct="1"/>
            <a:r>
              <a:rPr lang="pl-PL" sz="4000" smtClean="0"/>
              <a:t>Schemat działania modelu closed – loop MRP </a:t>
            </a:r>
          </a:p>
        </p:txBody>
      </p:sp>
      <p:sp>
        <p:nvSpPr>
          <p:cNvPr id="118790" name="Rectangle 4"/>
          <p:cNvSpPr>
            <a:spLocks noChangeArrowheads="1"/>
          </p:cNvSpPr>
          <p:nvPr/>
        </p:nvSpPr>
        <p:spPr bwMode="auto">
          <a:xfrm>
            <a:off x="0" y="95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8" name="Object 3"/>
          <p:cNvGraphicFramePr>
            <a:graphicFrameLocks noChangeAspect="1"/>
          </p:cNvGraphicFramePr>
          <p:nvPr/>
        </p:nvGraphicFramePr>
        <p:xfrm>
          <a:off x="476250" y="95250"/>
          <a:ext cx="5391150" cy="6667500"/>
        </p:xfrm>
        <a:graphic>
          <a:graphicData uri="http://schemas.openxmlformats.org/presentationml/2006/ole">
            <p:oleObj spid="_x0000_s118788" r:id="rId3" imgW="6682997" imgH="8261321" progId="">
              <p:embed/>
            </p:oleObj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mtClean="0"/>
              <a:t>Schemat modelu MRP II </a:t>
            </a:r>
          </a:p>
        </p:txBody>
      </p:sp>
      <p:sp>
        <p:nvSpPr>
          <p:cNvPr id="119814" name="Rectangle 4"/>
          <p:cNvSpPr>
            <a:spLocks noChangeArrowheads="1"/>
          </p:cNvSpPr>
          <p:nvPr/>
        </p:nvSpPr>
        <p:spPr bwMode="auto">
          <a:xfrm>
            <a:off x="0" y="18621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9812" name="Object 3"/>
          <p:cNvGraphicFramePr>
            <a:graphicFrameLocks noChangeAspect="1"/>
          </p:cNvGraphicFramePr>
          <p:nvPr/>
        </p:nvGraphicFramePr>
        <p:xfrm>
          <a:off x="144463" y="1341438"/>
          <a:ext cx="8820150" cy="5127625"/>
        </p:xfrm>
        <a:graphic>
          <a:graphicData uri="http://schemas.openxmlformats.org/presentationml/2006/ole">
            <p:oleObj spid="_x0000_s119812" r:id="rId3" imgW="7489945" imgH="4349280" progId="">
              <p:embed/>
            </p:oleObj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mtClean="0"/>
              <a:t>Schemat modelu ERP </a:t>
            </a:r>
          </a:p>
        </p:txBody>
      </p:sp>
      <p:sp>
        <p:nvSpPr>
          <p:cNvPr id="120838" name="Rectangle 4"/>
          <p:cNvSpPr>
            <a:spLocks noChangeArrowheads="1"/>
          </p:cNvSpPr>
          <p:nvPr/>
        </p:nvSpPr>
        <p:spPr bwMode="auto">
          <a:xfrm>
            <a:off x="0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20836" name="Object 3"/>
          <p:cNvGraphicFramePr>
            <a:graphicFrameLocks noChangeAspect="1"/>
          </p:cNvGraphicFramePr>
          <p:nvPr/>
        </p:nvGraphicFramePr>
        <p:xfrm>
          <a:off x="61913" y="2420938"/>
          <a:ext cx="8964612" cy="2940050"/>
        </p:xfrm>
        <a:graphic>
          <a:graphicData uri="http://schemas.openxmlformats.org/presentationml/2006/ole">
            <p:oleObj spid="_x0000_s120836" r:id="rId3" imgW="6154643" imgH="2014692" progId="">
              <p:embed/>
            </p:oleObj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ytuł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mtClean="0"/>
              <a:t>Podsumowanie</a:t>
            </a:r>
          </a:p>
        </p:txBody>
      </p:sp>
      <p:pic>
        <p:nvPicPr>
          <p:cNvPr id="121858" name="Picture 2" descr="https://encrypted-tbn2.gstatic.com/images?q=tbn:ANd9GcSkTfoAo9GbCNinIaOw92G9QNA3-ApmD-vhDPSFzk2eD6t1OmRg0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1643063"/>
            <a:ext cx="4071937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smtClean="0"/>
          </a:p>
        </p:txBody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l-PL" sz="2800" dirty="0" smtClean="0"/>
              <a:t>Główne </a:t>
            </a:r>
            <a:r>
              <a:rPr lang="pl-PL" sz="2800" b="1" i="1" dirty="0" smtClean="0"/>
              <a:t>cele organizacji </a:t>
            </a:r>
            <a:r>
              <a:rPr lang="pl-PL" sz="2800" dirty="0" smtClean="0"/>
              <a:t>stosunkowo rzadko ulegają zmianom, dlatego problemy decyzyjne związane z formułowaniem celów pojawiają się zwykle na poziomie celów niższego rzędu. 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Wynika to z wielości celów, ich wzajemnej konkurencyjności oraz ograniczoności środków na ich realizację. </a:t>
            </a:r>
          </a:p>
          <a:p>
            <a:pPr>
              <a:lnSpc>
                <a:spcPct val="90000"/>
              </a:lnSpc>
            </a:pPr>
            <a:r>
              <a:rPr lang="pl-PL" sz="2800" dirty="0" smtClean="0"/>
              <a:t>Zwykle nie można zrezygnować z realizacji któregoś z nich, ale też nie mamy możliwości ich jednoczesnej maksymalizacji.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Podsumowanie</a:t>
            </a:r>
          </a:p>
        </p:txBody>
      </p:sp>
      <p:pic>
        <p:nvPicPr>
          <p:cNvPr id="122882" name="Picture 8" descr="ANd9GcSMMW5ILunLPQDeUaJ9eUFcjOA2HEPSo-YzPRiXJWR9ckSoGrkSG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1412875"/>
            <a:ext cx="67691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mtClean="0"/>
              <a:t>Pytania…</a:t>
            </a:r>
          </a:p>
        </p:txBody>
      </p:sp>
      <p:pic>
        <p:nvPicPr>
          <p:cNvPr id="123906" name="Picture 2" descr="https://encrypted-tbn2.gstatic.com/images?q=tbn:ANd9GcSw0sa9qBfVYSnzDLFh2dVUrtJohaMHHAKneZis_Di7C6f9wSeLJ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0" y="1643063"/>
            <a:ext cx="5721350" cy="44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l-PL" smtClean="0"/>
              <a:t>…Uwagi</a:t>
            </a:r>
          </a:p>
        </p:txBody>
      </p:sp>
      <p:pic>
        <p:nvPicPr>
          <p:cNvPr id="124930" name="Picture 2" descr="https://encrypted-tbn1.gstatic.com/images?q=tbn:ANd9GcS7ksZA_8Uz-wN0vhH9qUEZ1dD64Uq4PuuWqAD7R1CaVIRGp0v-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51000"/>
            <a:ext cx="441960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pl-PL" smtClean="0"/>
              <a:t>Dziękuję za uwagę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pl-PL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ytuł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pl-PL" smtClean="0"/>
              <a:t>Podstawy Zarządzania</a:t>
            </a:r>
          </a:p>
        </p:txBody>
      </p:sp>
      <p:sp>
        <p:nvSpPr>
          <p:cNvPr id="126978" name="Podtytuł 2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pl-PL" sz="2800" b="1" smtClean="0">
                <a:solidFill>
                  <a:srgbClr val="898989"/>
                </a:solidFill>
                <a:latin typeface="Arial" charset="0"/>
              </a:rPr>
              <a:t>Procesy informacyjno-decyzyjne</a:t>
            </a:r>
          </a:p>
          <a:p>
            <a:pPr marL="0" indent="0" algn="ctr" eaLnBrk="1" hangingPunct="1">
              <a:buFont typeface="Arial" charset="0"/>
              <a:buNone/>
            </a:pPr>
            <a:endParaRPr lang="pl-PL" sz="2800" smtClean="0">
              <a:solidFill>
                <a:srgbClr val="898989"/>
              </a:solidFill>
              <a:latin typeface="Arial" charset="0"/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pl-PL" sz="2800" smtClean="0">
                <a:latin typeface="Arial" charset="0"/>
              </a:rPr>
              <a:t>http://zpsanspw.strefa.pl/pz.html</a:t>
            </a:r>
          </a:p>
        </p:txBody>
      </p:sp>
      <p:sp>
        <p:nvSpPr>
          <p:cNvPr id="126979" name="AutoShape 2" descr="data:image/jpeg;base64,/9j/4AAQSkZJRgABAQAAAQABAAD/2wCEAAkGBhQSERUUExQWFBQWGR0YGRUYGCAaHhseICAeHR0aHRwdHCYeHx8jIBsZIy8iIygpLi0sGB4xNjAqNSYrLCkBCQoKDgwOFQ8PFCkcHBwpKSwpKSksKSkpKSkpKSksLCkpKSkpLCkpLCwpLCkpKSkpKSkpKiwsLCksLCkpLCkpKf/AABEIAKAAdwMBIgACEQEDEQH/xAAcAAABBQEBAQAAAAAAAAAAAAAEAAIDBQYHAQj/xAA8EAABAgQDBQUGBQQBBQAAAAABAhEAAyExBBJBBSJRYXEGEzKBkQdCobHR8BQjksHhUnKy8WIWM0NTgv/EABcBAQEBAQAAAAAAAAAAAAAAAAABAgP/xAAZEQEBAQADAAAAAAAAAAAAAAAAAREhMVH/2gAMAwEAAhEDEQA/ANBlUkKIWtyT7yql2DBgGH3xiZWE8SUzAWIUs51NcszqcGnSJky1FSVZSN6ZrQkE1TTma2rBMxJOZlMFEFlEF9KDWgF46ARc5aElLuwcMqlaAAn1iLAz1KZKluXJDOB6+ducFz3UyQSQ7MRoPE9a2u37RFPw8uWUzFzzLlpcNYFR0e/W4ppEEOImJBCUTAHBQQVlLlwKAhywJAY3I4wlEh1A1SHqTqHHi4liH4GKPae25c+cqWUjKU5AVAOsJL7p0FRUPZ9IAxWDGVZmqmzFksk94ai2/QbwodQ3WMi5wmMWggrmlKswqZlHL3D26UciLrBzVTHZRCgGKQsWUS1HNSAa9Yx2GSO5W0uWrfCBmDliHFX04iPZEqalYyOF0KlJUxUEg5XNmrQ8j5h0jMrKzqKRQnM1tSej+kRmcQcoUVAqYHMxDDhy061jG4TbmKSU/mKmApJUkALJPEBt0O9eGkaWR2hlnKiYO7mLFMwYE6gHj1gG4gzAUJKiA3vMMwpYZhURWTMYolSKoykAZi1OTLLliS/lF5jZUtYqrMRYtVFGNTq3C8Z5OzgCpRWnNTeZmABYtYlj1gouXiQUvVSQ+6SxUxoSH6lucEqWpk1I3eLOKF7vekBYCSbkHKQ1WJcm7WqAeJg4YdOYke//AMDWoudDAQqnbyAiYXU7mtEgaudSQ3nCiWTgPzVqJIJIDEWCQ3HU1hREF/inS7ZSStlDUZhXkDA6EKUoVSKgZhQhPiNqOb05vHmMlBIUAcxdQJIoS7j/ACLAawCMpahuAEOd0eJmbK3GNifa2OVhkJmJSFZiN1N3N1AFuhDv8oyG0Z68UtJnZpbVSAkgAG7pUbf8g8N21i5k/ElGY5UqCUpAYBruDc5ukU+0cq1AJmLmLYByonLlOhKQANWGrxkHK2wiVMloCQtJD73iAc0GazkC2mkaOTKkzMwKkJUtilwCkOKF6WAc+UZWXs6SAKHMGCjlqFEsAQeetmMEzpAWklROar18mSBTjTV4DRLx8pIQlIGTOQxSLJO8Qwo1ANHEE4Obh5vfKBGVKAlJoFf/ACBUM45PGPm4GWnMM6hTo9HY6EWpE0mSljvJcuDlH9QcgAaUpo5iK1uxdnJQnvZaUZlAICi9gS97czxEQY3A/iB389+5BJlocBR6U1owHxioTjpgw/dKmA5U0yEc6P7pLs/MwJjyFCi1AkDKQQyWIFQPJiOcNF1sTtUkkylpUirIWrUMSEqLULfvFpiFpNU7ymDAqrpybQN5xgV4GYsMtIUtL0zM96g6n5xstm4xBkiZVrKWVAEEAUys93FtK3gDpSQtZSqiwEkpBahVRlO7uCdPFaDFKyvlUQbUq1a0L6QHhMSsAs2UsSvM5JqLMdbQTg8MywFXrq5Irc8bnyigzDTQkuVMxck6OOmv1hQFKYEBnzByOTPrzaFANxAKlEKIIClABQeujcaikC4aYDkY1IcgqS7fMAHMHOjiHbQlLmKypUQCVqYN7pH3o8FpkBnCWbd3mqL3Bs5NDZzGkc5kBKZiwpC996r3QDWprwGlTFhh9m92QsZQFAe9fk3i1JvWEuSQVTU5spmFCEqVUsDd3ygZdf3h+0+0AqkJWCQUqCSA1Xau8xLehrWMgDDT5m6pRSglxmJ94mp1bwsxhkoKSCtKkpB1JJvYdYKkbQTlllIUVPmSSAbl1OC7g8qQzHspIGRiwUANASGenE+gaIA5zkqKiCS9SbEVo5rEslZ3gQzVIChUtRxqAxPnAswKGYVJSxcprbpep9OUMkrUN5gW06/XzvBVpJmMe8KiSUh1cmLhqUpEgwC5YUVHdINMyeRHiLEVNLwJKxCQLblBlKH5Xg2bKBZpZVkIKSQd7mxsAKMXsIIdsLL+alQYKT7wdJaocPzDV1eF2bSQiYQ7ZwGBq9m1cWvQsYqsRhwgnMwLupLEV0BDDnG07NSpU6Ss0zFW8qr5qAZmq2vkTBR0qWClQSkpDf06ixuzROEJIKbggCrMoUcUL9fKLHCbLyZlrzIBplBJApUJH9JYElr9TCVst2KcyQbBiDXXLfXWsUVyEGW3dywwYJSC2hcObteFFxK2Vf8AMB4Dh8QYUEZ3FS1e4FZkqUQkDTMGJ1qB8IfhlspQrV6qdmtwoRpEeCSllAl0laxVRdwRa+7f05wHtnaBkywStKJillCSUukXLHUO4D840KjHbQClFAKlAnKRZz4Tw1DxXqdgleVSgGSBLdzls9QRbmxrEYR3vfLVLCGVVlvlJO8UnyoRZ4ZiELlrAG64u/K+pewfWkYDllKEgKOQDxAIuBTKST0N7Q7B7VlOCliQACCnTiK6aQPthE2atCCoZCPEHvUMom9teEUGP2IEKYTglTsxN+fJvpE0aDaM9JUogAglg1yOP1hLxATLCAoDMd5wXDMwdnart84zOMwc6WkL76XOHBK3I5EFjFpseRPm92VbqCSAqlSequQ+EAfKxCE2a4zVowfS9oI/6lkScxWymO4lFzepJ4cIz3arAHDTshmAuAWFSkNq1jyiPs3KwqpqUzgVOdVBIc8ToKRBep7QS8SWYpuzquWZ8xpYDjcxu/Z5J3ClTEZyWGhTluW5ClqdYyP4fDZ0CWE5XqHAAY0rW9PN4uexCMm0FZVElWfMHcMwyu5q96PYRpXVJczpXpXl1hZmHhrfnHktq0F3ZulYYucly7jnl9B/qNCZQ+N9Y8hkucARVNtPUNCiIyKMa5JFGc1Ds6iOV+AMZHtoqbMRLUktL7wFeYUSySLciFOY1CMYoqKHTcMAKEZuJik2phFqw00KUosXUCLgkvlTdwNNWEWjHYHHS5i1hFWGapytXfYjQ6WvyjQKny1AqIOUpZ0l6GjZanVoyeD2WZC58ksZoyrSRdSHelHBq5Hzg9WKSBVyHoMrM2l6N0jIZh9nqmrIzGTLYnMRoxYFrOacQ8UWNwCM4WhEwJ6u5tdgzkE+cbzAyk4haO7Pjot7uElVEgsx+Hxio2zLKB3aVgpBBOVJfXV6n6wsGSxOHMyYEy0bxNEpBbyGkbvZ0xWGwqJSk5ZyFd4nMm4IIcg82IGoEO7OCRhUla1pMxRTS5LnStg9YE2hiJs8zFiqSWeg3RYHppEFd2+2epcwTk7wIBUWAqoOXAoP5gHYGwlzV94vDzZ6QQNwsknQKOUt0ja4JYlSs03MJS3QoKFHoAbNbUE/ARXzdlzMMrcmLlpWd1CZlFcwwYhqu0BJsjZP4eaEpUTubySk0JFhagIZ7UJtGo7DZZ2KXNJGeSMlqkq967Wo2vKkZg40oWQorUcoZSpgLAgCv8nQRpPZPh96eQQ1AQ7uSOVKAGLFb6SgElQd1DUkMwDODYuIYuYSQHZJ4aHjx9aC+sT9wCDcub/t0EBqkk0Z356affrFQsNNSVDKfC6RUgPrpXQObx7CwUtnclyXzAdeX3SFAZjFrSyyWGVRSCRR615h/pFTh8K93qCAATqS/DQfKLOdg0LfMslOZbEnIkh+XU1NdYHm4VKQe6Io11qdhQ3LqFqAjzaKMZtFCZc51E6guACoX1Gc8TS8B4rDe+QCkkgVPiPAt1rG+27gWwk3vLhDpJAU28ASlw7lN+kYCfMB3Uqq4As1zUsbW6PGbB5gADMTulKczBOdjwIduANhrGixk+SgoWsZ6JLZuBYVOo+A6xSCeciVJVkUleQIJclJHiswSGHMvAeKK5pCUuSbEs1r8uPzgATi1rWtdcuapGtXHk7fCPV9sV5JiAkpSulNWLgHhFlI2QkBIJACwMqnAuS5byN4GxeJwiDkRvkIW5UbkksA2oTl9TEQXge1GJxEpOEKdxRLKbwi1TwB04mDdnTu7KpGINUMArMSLAPSuVspcVvFXsrawDBROZNRlooAe7TWgPlF/tfZaSVTJahMCUpUtwRumj2OYOoOx4wVX4rCIGUS0qUo1qlr21ZrXjfey1ITKnEgsZjOkFicozU5OPi2sYTDBOVSUhNkqq+6PEpIs+vpzjp/YzBKl4CUlLAzMy2aoCi4cEcG6RRerUFKYVy9bs3SIN1TWId+APIcneCRIITlbKlmpbh1AgMy1IqSSAwBYMONL/OA9TOKFigUkud2jcOX+4USIlk3qOgL9RaPIDHY+WolYS53ilXPkwudeUEbK2enugrLQgCzuHciuhe3OGHAqVMeY2Sq1L0ZKmIqL1d+sZ7tD7T8NhlK/DAYiapISC5EqW3TxqJJNGHONdDW42Z3aJs2alXdIRmW2gqFMDRq2jjeFxySoKQKKIIcVuBX5FucV22u2mMxb97PVkP/AI0nIj9KaHzeLnCbMKsLh56SkIy5HY+NBIUknQkZFcC5jFuosMXlzh5bsW1+73/mK7HbXEl+6RurSUlxWvmQDzESzsYSlQKiNTldqcmo+76QEiYrMFFLgVYv5Hl/EAJjsFOUR3jSgQCEtozA6tYU4kwD+CkhRBmkUcMxrwf1i8xudZqmmhrQM7MfnCHZSWyaqJI0LAKOjm9PpEAWH2bJV4ZxepJFTro3TXjFzsnaUyVN7uc6kkZcwOV0swD0r9In2Z2XliiMxUknOmxCX8Ti2W9btS8Nx2EypKVqEwBikg36E1s8UWuMQiRKnkKZkJKkEgEgsAkcy56cI0mw/bNglAJnJmSVClRnSABQAgl6ACoDnrHNts7RKcJ3YJaYoHeNWTXXm1R+0ZUQ019YYDaUnEJUqRNRNDMoIXmAJ4tYx4oKAKrmtMzhh1FacrvHyrhsYuWrNLWpCuKFFJ9QY2Wzva7tGWADMRNA/wDYgE8w4YxdNd4kSjmBTQAM3LQ8H+jR5HKtme3I50d7hUKIdjLWUsSK7qnBtfn6qGrrm3aDtDiMTMX305a2UpISTQDMaBIpFYiXezuKxLjC0xf96v8AIxAFcoyiQByBR7VLV4cI2/sx23LE1WCxLdxiCGU7d3NDhKgTQPY+UYasJSoQdJ7Wdgp8jMuU06UCveTUgA1C0ixD1alNIx6Nq5SQoHhxbS0dN9mXtAM7u8NOU09AORTgd6CLH/mB+rrF12w9nuGxhK0/kTif+4hNDzWlwD/cI1Z4OTDbSUqCmDAGh+/hyEQ/9QKUCFKGjUsODU5QT2g9muNwwfu+9l/1ynWP0+IP0iklbAxClJSJMzMtQQndIdWiQSGflGRbDbRSq6RRy2vJTH7eCZWImzkTQhGeXJQVqmeFKUps6rEmiQNXtGk7New+as5sasSkCvdoIUs8ifCn4mL72pzpOB2UjCSEJQmcoJyjgneUok3UTlc84DiuJxaphBPQDgOURp1+3hssViVaQ7eYL0b0iIRZg1+vw4R4r0/eHGtBo9D/AAIQYllHiXflz5wHuFP5ifvQwodgxvC9D8WMeQVHjR+av+9X+RiIOLHrBWMWh5oKTn70soKpldTghql2YvRjA1etIDwE8R5wj0pSPE2Jh4Den3blpFBezQ6qHKsVSbW1BGojrfZH2imanucRl76yJiiUpmDULIFFNbiescaBazhT3f8AiN9sfDysfIMwEJnoczZYoGoy0ge6aWsaaxYOwqkjJmAIysXFSwd2CX0PzpHIvaTtReJx60JWojDJSiXcAqFVKHBTkV5XjUdlO3ww+eXilHNLQopmH3socIU9lUYcfnyqXizOmCYuqiorUKV1U5JBALlgItHcew3aT8ZhgDNz4iWAZgJy5hosjgWYni73jlftYxi5mOWlSgoSkhIbTXyLmvOCsBto4bEyMRhkk4eQClQPvpUXmpD3Z6OTUA6xS9tp4m4mdNCwpK15klgHB8OmgaJbwM3LvrEy+AB0FbiGJTqRRxTWCQl0u72fr6eUREClnK3CloaBWnB/rDu8p1qb+kNUp3ZhQ/6EQTSlutPUs45GFDcKjfTUfYMeRQscfzF8lKb9RiBIobwbjZJ7xe6rxqrXieUCqlK4KPkfpEUhOLAVbmdWIf0hg487cYemUr+lX6Sf2hZDbKf0n6RR4khi9tYN2HtmZhJyZ0ojMk2NlDVJHAiAjLVoD+kwu4VwPofpAaftZtpE85pT5Zl81+JHkS3kIC2TssrQkhJU6zegYBjc+rA04RTiUW8JA/tNfh9tGi7MqtKYMosSXSQ40U26QQwUxbMbQAW15aUlSUrDSyyQKitS1tXo1oqk1p5AR0Sf2ZlYueEyp65sxcwS15pSkd2Eh1KdTAsAdHUQYxe2NkzJE1UtYIWkkN4iBoSRSoY+cEBLlMd4+T1iZWIcEOG90Od0u9OrfGIUyjqktySfhHrKd8poGoD62iD1THXR/PQN1iD7aJhLUfdIe1DDTJUBQGr0ylx8IB+GSM4r9sYUOw0lQWAUqoS1OR5QoaP/2Q=="/>
          <p:cNvSpPr>
            <a:spLocks noChangeAspect="1" noChangeArrowheads="1"/>
          </p:cNvSpPr>
          <p:nvPr/>
        </p:nvSpPr>
        <p:spPr bwMode="auto">
          <a:xfrm>
            <a:off x="155575" y="-731838"/>
            <a:ext cx="1133475" cy="15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l-PL">
              <a:latin typeface="Calibri" pitchFamily="34" charset="0"/>
            </a:endParaRPr>
          </a:p>
        </p:txBody>
      </p:sp>
      <p:sp>
        <p:nvSpPr>
          <p:cNvPr id="126980" name="AutoShape 4" descr="data:image/jpeg;base64,/9j/4AAQSkZJRgABAQAAAQABAAD/2wCEAAkGBhQSERUUExQWFBQWGR0YGRUYGCAaHhseICAeHR0aHRwdHCYeHx8jIBsZIy8iIygpLi0sGB4xNjAqNSYrLCkBCQoKDgwOFQ8PFCkcHBwpKSwpKSksKSkpKSkpKSksLCkpKSkpLCkpLCwpLCkpKSkpKSkpKiwsLCksLCkpLCkpKf/AABEIAKAAdwMBIgACEQEDEQH/xAAcAAABBQEBAQAAAAAAAAAAAAAEAAIDBQYHAQj/xAA8EAABAgQDBQUGBQQBBQAAAAABAhEAAyExBBJBBSJRYXEGEzKBkQdCobHR8BQjksHhUnKy8WIWM0NTgv/EABcBAQEBAQAAAAAAAAAAAAAAAAABAgP/xAAZEQEBAQADAAAAAAAAAAAAAAAAAREhMVH/2gAMAwEAAhEDEQA/ANBlUkKIWtyT7yql2DBgGH3xiZWE8SUzAWIUs51NcszqcGnSJky1FSVZSN6ZrQkE1TTma2rBMxJOZlMFEFlEF9KDWgF46ARc5aElLuwcMqlaAAn1iLAz1KZKluXJDOB6+ducFz3UyQSQ7MRoPE9a2u37RFPw8uWUzFzzLlpcNYFR0e/W4ppEEOImJBCUTAHBQQVlLlwKAhywJAY3I4wlEh1A1SHqTqHHi4liH4GKPae25c+cqWUjKU5AVAOsJL7p0FRUPZ9IAxWDGVZmqmzFksk94ai2/QbwodQ3WMi5wmMWggrmlKswqZlHL3D26UciLrBzVTHZRCgGKQsWUS1HNSAa9Yx2GSO5W0uWrfCBmDliHFX04iPZEqalYyOF0KlJUxUEg5XNmrQ8j5h0jMrKzqKRQnM1tSej+kRmcQcoUVAqYHMxDDhy061jG4TbmKSU/mKmApJUkALJPEBt0O9eGkaWR2hlnKiYO7mLFMwYE6gHj1gG4gzAUJKiA3vMMwpYZhURWTMYolSKoykAZi1OTLLliS/lF5jZUtYqrMRYtVFGNTq3C8Z5OzgCpRWnNTeZmABYtYlj1gouXiQUvVSQ+6SxUxoSH6lucEqWpk1I3eLOKF7vekBYCSbkHKQ1WJcm7WqAeJg4YdOYke//AMDWoudDAQqnbyAiYXU7mtEgaudSQ3nCiWTgPzVqJIJIDEWCQ3HU1hREF/inS7ZSStlDUZhXkDA6EKUoVSKgZhQhPiNqOb05vHmMlBIUAcxdQJIoS7j/ACLAawCMpahuAEOd0eJmbK3GNifa2OVhkJmJSFZiN1N3N1AFuhDv8oyG0Z68UtJnZpbVSAkgAG7pUbf8g8N21i5k/ElGY5UqCUpAYBruDc5ukU+0cq1AJmLmLYByonLlOhKQANWGrxkHK2wiVMloCQtJD73iAc0GazkC2mkaOTKkzMwKkJUtilwCkOKF6WAc+UZWXs6SAKHMGCjlqFEsAQeetmMEzpAWklROar18mSBTjTV4DRLx8pIQlIGTOQxSLJO8Qwo1ANHEE4Obh5vfKBGVKAlJoFf/ACBUM45PGPm4GWnMM6hTo9HY6EWpE0mSljvJcuDlH9QcgAaUpo5iK1uxdnJQnvZaUZlAICi9gS97czxEQY3A/iB389+5BJlocBR6U1owHxioTjpgw/dKmA5U0yEc6P7pLs/MwJjyFCi1AkDKQQyWIFQPJiOcNF1sTtUkkylpUirIWrUMSEqLULfvFpiFpNU7ymDAqrpybQN5xgV4GYsMtIUtL0zM96g6n5xstm4xBkiZVrKWVAEEAUys93FtK3gDpSQtZSqiwEkpBahVRlO7uCdPFaDFKyvlUQbUq1a0L6QHhMSsAs2UsSvM5JqLMdbQTg8MywFXrq5Irc8bnyigzDTQkuVMxck6OOmv1hQFKYEBnzByOTPrzaFANxAKlEKIIClABQeujcaikC4aYDkY1IcgqS7fMAHMHOjiHbQlLmKypUQCVqYN7pH3o8FpkBnCWbd3mqL3Bs5NDZzGkc5kBKZiwpC996r3QDWprwGlTFhh9m92QsZQFAe9fk3i1JvWEuSQVTU5spmFCEqVUsDd3ygZdf3h+0+0AqkJWCQUqCSA1Xau8xLehrWMgDDT5m6pRSglxmJ94mp1bwsxhkoKSCtKkpB1JJvYdYKkbQTlllIUVPmSSAbl1OC7g8qQzHspIGRiwUANASGenE+gaIA5zkqKiCS9SbEVo5rEslZ3gQzVIChUtRxqAxPnAswKGYVJSxcprbpep9OUMkrUN5gW06/XzvBVpJmMe8KiSUh1cmLhqUpEgwC5YUVHdINMyeRHiLEVNLwJKxCQLblBlKH5Xg2bKBZpZVkIKSQd7mxsAKMXsIIdsLL+alQYKT7wdJaocPzDV1eF2bSQiYQ7ZwGBq9m1cWvQsYqsRhwgnMwLupLEV0BDDnG07NSpU6Ss0zFW8qr5qAZmq2vkTBR0qWClQSkpDf06ixuzROEJIKbggCrMoUcUL9fKLHCbLyZlrzIBplBJApUJH9JYElr9TCVst2KcyQbBiDXXLfXWsUVyEGW3dywwYJSC2hcObteFFxK2Vf8AMB4Dh8QYUEZ3FS1e4FZkqUQkDTMGJ1qB8IfhlspQrV6qdmtwoRpEeCSllAl0laxVRdwRa+7f05wHtnaBkywStKJillCSUukXLHUO4D840KjHbQClFAKlAnKRZz4Tw1DxXqdgleVSgGSBLdzls9QRbmxrEYR3vfLVLCGVVlvlJO8UnyoRZ4ZiELlrAG64u/K+pewfWkYDllKEgKOQDxAIuBTKST0N7Q7B7VlOCliQACCnTiK6aQPthE2atCCoZCPEHvUMom9teEUGP2IEKYTglTsxN+fJvpE0aDaM9JUogAglg1yOP1hLxATLCAoDMd5wXDMwdnart84zOMwc6WkL76XOHBK3I5EFjFpseRPm92VbqCSAqlSequQ+EAfKxCE2a4zVowfS9oI/6lkScxWymO4lFzepJ4cIz3arAHDTshmAuAWFSkNq1jyiPs3KwqpqUzgVOdVBIc8ToKRBep7QS8SWYpuzquWZ8xpYDjcxu/Z5J3ClTEZyWGhTluW5ClqdYyP4fDZ0CWE5XqHAAY0rW9PN4uexCMm0FZVElWfMHcMwyu5q96PYRpXVJczpXpXl1hZmHhrfnHktq0F3ZulYYucly7jnl9B/qNCZQ+N9Y8hkucARVNtPUNCiIyKMa5JFGc1Ds6iOV+AMZHtoqbMRLUktL7wFeYUSySLciFOY1CMYoqKHTcMAKEZuJik2phFqw00KUosXUCLgkvlTdwNNWEWjHYHHS5i1hFWGapytXfYjQ6WvyjQKny1AqIOUpZ0l6GjZanVoyeD2WZC58ksZoyrSRdSHelHBq5Hzg9WKSBVyHoMrM2l6N0jIZh9nqmrIzGTLYnMRoxYFrOacQ8UWNwCM4WhEwJ6u5tdgzkE+cbzAyk4haO7Pjot7uElVEgsx+Hxio2zLKB3aVgpBBOVJfXV6n6wsGSxOHMyYEy0bxNEpBbyGkbvZ0xWGwqJSk5ZyFd4nMm4IIcg82IGoEO7OCRhUla1pMxRTS5LnStg9YE2hiJs8zFiqSWeg3RYHppEFd2+2epcwTk7wIBUWAqoOXAoP5gHYGwlzV94vDzZ6QQNwsknQKOUt0ja4JYlSs03MJS3QoKFHoAbNbUE/ARXzdlzMMrcmLlpWd1CZlFcwwYhqu0BJsjZP4eaEpUTubySk0JFhagIZ7UJtGo7DZZ2KXNJGeSMlqkq967Wo2vKkZg40oWQorUcoZSpgLAgCv8nQRpPZPh96eQQ1AQ7uSOVKAGLFb6SgElQd1DUkMwDODYuIYuYSQHZJ4aHjx9aC+sT9wCDcub/t0EBqkk0Z356affrFQsNNSVDKfC6RUgPrpXQObx7CwUtnclyXzAdeX3SFAZjFrSyyWGVRSCRR615h/pFTh8K93qCAATqS/DQfKLOdg0LfMslOZbEnIkh+XU1NdYHm4VKQe6Io11qdhQ3LqFqAjzaKMZtFCZc51E6guACoX1Gc8TS8B4rDe+QCkkgVPiPAt1rG+27gWwk3vLhDpJAU28ASlw7lN+kYCfMB3Uqq4As1zUsbW6PGbB5gADMTulKczBOdjwIduANhrGixk+SgoWsZ6JLZuBYVOo+A6xSCeciVJVkUleQIJclJHiswSGHMvAeKK5pCUuSbEs1r8uPzgATi1rWtdcuapGtXHk7fCPV9sV5JiAkpSulNWLgHhFlI2QkBIJACwMqnAuS5byN4GxeJwiDkRvkIW5UbkksA2oTl9TEQXge1GJxEpOEKdxRLKbwi1TwB04mDdnTu7KpGINUMArMSLAPSuVspcVvFXsrawDBROZNRlooAe7TWgPlF/tfZaSVTJahMCUpUtwRumj2OYOoOx4wVX4rCIGUS0qUo1qlr21ZrXjfey1ITKnEgsZjOkFicozU5OPi2sYTDBOVSUhNkqq+6PEpIs+vpzjp/YzBKl4CUlLAzMy2aoCi4cEcG6RRerUFKYVy9bs3SIN1TWId+APIcneCRIITlbKlmpbh1AgMy1IqSSAwBYMONL/OA9TOKFigUkud2jcOX+4USIlk3qOgL9RaPIDHY+WolYS53ilXPkwudeUEbK2enugrLQgCzuHciuhe3OGHAqVMeY2Sq1L0ZKmIqL1d+sZ7tD7T8NhlK/DAYiapISC5EqW3TxqJJNGHONdDW42Z3aJs2alXdIRmW2gqFMDRq2jjeFxySoKQKKIIcVuBX5FucV22u2mMxb97PVkP/AI0nIj9KaHzeLnCbMKsLh56SkIy5HY+NBIUknQkZFcC5jFuosMXlzh5bsW1+73/mK7HbXEl+6RurSUlxWvmQDzESzsYSlQKiNTldqcmo+76QEiYrMFFLgVYv5Hl/EAJjsFOUR3jSgQCEtozA6tYU4kwD+CkhRBmkUcMxrwf1i8xudZqmmhrQM7MfnCHZSWyaqJI0LAKOjm9PpEAWH2bJV4ZxepJFTro3TXjFzsnaUyVN7uc6kkZcwOV0swD0r9In2Z2XliiMxUknOmxCX8Ti2W9btS8Nx2EypKVqEwBikg36E1s8UWuMQiRKnkKZkJKkEgEgsAkcy56cI0mw/bNglAJnJmSVClRnSABQAgl6ACoDnrHNts7RKcJ3YJaYoHeNWTXXm1R+0ZUQ019YYDaUnEJUqRNRNDMoIXmAJ4tYx4oKAKrmtMzhh1FacrvHyrhsYuWrNLWpCuKFFJ9QY2Wzva7tGWADMRNA/wDYgE8w4YxdNd4kSjmBTQAM3LQ8H+jR5HKtme3I50d7hUKIdjLWUsSK7qnBtfn6qGrrm3aDtDiMTMX305a2UpISTQDMaBIpFYiXezuKxLjC0xf96v8AIxAFcoyiQByBR7VLV4cI2/sx23LE1WCxLdxiCGU7d3NDhKgTQPY+UYasJSoQdJ7Wdgp8jMuU06UCveTUgA1C0ixD1alNIx6Nq5SQoHhxbS0dN9mXtAM7u8NOU09AORTgd6CLH/mB+rrF12w9nuGxhK0/kTif+4hNDzWlwD/cI1Z4OTDbSUqCmDAGh+/hyEQ/9QKUCFKGjUsODU5QT2g9muNwwfu+9l/1ynWP0+IP0iklbAxClJSJMzMtQQndIdWiQSGflGRbDbRSq6RRy2vJTH7eCZWImzkTQhGeXJQVqmeFKUps6rEmiQNXtGk7New+as5sasSkCvdoIUs8ifCn4mL72pzpOB2UjCSEJQmcoJyjgneUok3UTlc84DiuJxaphBPQDgOURp1+3hssViVaQ7eYL0b0iIRZg1+vw4R4r0/eHGtBo9D/AAIQYllHiXflz5wHuFP5ifvQwodgxvC9D8WMeQVHjR+av+9X+RiIOLHrBWMWh5oKTn70soKpldTghql2YvRjA1etIDwE8R5wj0pSPE2Jh4Den3blpFBezQ6qHKsVSbW1BGojrfZH2imanucRl76yJiiUpmDULIFFNbiescaBazhT3f8AiN9sfDysfIMwEJnoczZYoGoy0ge6aWsaaxYOwqkjJmAIysXFSwd2CX0PzpHIvaTtReJx60JWojDJSiXcAqFVKHBTkV5XjUdlO3ww+eXilHNLQopmH3socIU9lUYcfnyqXizOmCYuqiorUKV1U5JBALlgItHcew3aT8ZhgDNz4iWAZgJy5hosjgWYni73jlftYxi5mOWlSgoSkhIbTXyLmvOCsBto4bEyMRhkk4eQClQPvpUXmpD3Z6OTUA6xS9tp4m4mdNCwpK15klgHB8OmgaJbwM3LvrEy+AB0FbiGJTqRRxTWCQl0u72fr6eUREClnK3CloaBWnB/rDu8p1qb+kNUp3ZhQ/6EQTSlutPUs45GFDcKjfTUfYMeRQscfzF8lKb9RiBIobwbjZJ7xe6rxqrXieUCqlK4KPkfpEUhOLAVbmdWIf0hg487cYemUr+lX6Sf2hZDbKf0n6RR4khi9tYN2HtmZhJyZ0ojMk2NlDVJHAiAjLVoD+kwu4VwPofpAaftZtpE85pT5Zl81+JHkS3kIC2TssrQkhJU6zegYBjc+rA04RTiUW8JA/tNfh9tGi7MqtKYMosSXSQ40U26QQwUxbMbQAW15aUlSUrDSyyQKitS1tXo1oqk1p5AR0Sf2ZlYueEyp65sxcwS15pSkd2Eh1KdTAsAdHUQYxe2NkzJE1UtYIWkkN4iBoSRSoY+cEBLlMd4+T1iZWIcEOG90Od0u9OrfGIUyjqktySfhHrKd8poGoD62iD1THXR/PQN1iD7aJhLUfdIe1DDTJUBQGr0ylx8IB+GSM4r9sYUOw0lQWAUqoS1OR5QoaP/2Q=="/>
          <p:cNvSpPr>
            <a:spLocks noChangeAspect="1" noChangeArrowheads="1"/>
          </p:cNvSpPr>
          <p:nvPr/>
        </p:nvSpPr>
        <p:spPr bwMode="auto">
          <a:xfrm>
            <a:off x="155575" y="-731838"/>
            <a:ext cx="1133475" cy="15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l-PL">
              <a:latin typeface="Calibri" pitchFamily="34" charset="0"/>
            </a:endParaRPr>
          </a:p>
        </p:txBody>
      </p:sp>
      <p:pic>
        <p:nvPicPr>
          <p:cNvPr id="126981" name="Picture 4" descr="https://encrypted-tbn3.gstatic.com/images?q=tbn:ANd9GcRRB2L7bLIKX-nCRM8rGPurt4rlz4vtaA3lqiR_9sUDdAMal0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688" y="214313"/>
            <a:ext cx="2281237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82" name="Obraz 6" descr="ANS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214313"/>
            <a:ext cx="2214562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Istota i rodzaje decyzji</a:t>
            </a:r>
          </a:p>
        </p:txBody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pl-PL" sz="2400" dirty="0" smtClean="0"/>
              <a:t>Inną ważną sferą decydowania jest </a:t>
            </a:r>
            <a:r>
              <a:rPr lang="pl-PL" sz="2400" b="1" i="1" dirty="0" smtClean="0"/>
              <a:t>struktura organizacyjna</a:t>
            </a:r>
            <a:r>
              <a:rPr lang="pl-PL" sz="2400" dirty="0" smtClean="0"/>
              <a:t>. Decyzje w tym obszarze mogą mieć charakter </a:t>
            </a:r>
            <a:r>
              <a:rPr lang="pl-PL" sz="2400" i="1" dirty="0" smtClean="0"/>
              <a:t>kompleksowy </a:t>
            </a:r>
            <a:r>
              <a:rPr lang="pl-PL" sz="2400" dirty="0" smtClean="0"/>
              <a:t>lub </a:t>
            </a:r>
            <a:r>
              <a:rPr lang="pl-PL" sz="2400" i="1" dirty="0" smtClean="0"/>
              <a:t>odcinkowy</a:t>
            </a:r>
            <a:r>
              <a:rPr lang="pl-PL" sz="2400" dirty="0" smtClean="0"/>
              <a:t>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Typ pierwszy, związany z generalną reorganizacją, wymaga zaprojektowania na nowo struktury organizacyjnej. </a:t>
            </a:r>
          </a:p>
          <a:p>
            <a:pPr>
              <a:lnSpc>
                <a:spcPct val="80000"/>
              </a:lnSpc>
            </a:pPr>
            <a:r>
              <a:rPr lang="pl-PL" sz="2800" dirty="0" smtClean="0"/>
              <a:t>Drugi dotyczy wprowadzenia zmian fragmentarycznych (powołanie nowej komórki organizacyjnej, zlikwidowanie istniejącej, zmiana podporządkowania stanowiska lub komórki) i dokonywany jest „z marszu” lub po przeprowadzeniu analizy diagnostycznej wybranych części organizacji.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3178</Words>
  <Application>Microsoft Office PowerPoint</Application>
  <PresentationFormat>Pokaz na ekranie (4:3)</PresentationFormat>
  <Paragraphs>330</Paragraphs>
  <Slides>84</Slides>
  <Notes>2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0</vt:i4>
      </vt:variant>
      <vt:variant>
        <vt:lpstr>Tytuły slajdów</vt:lpstr>
      </vt:variant>
      <vt:variant>
        <vt:i4>84</vt:i4>
      </vt:variant>
    </vt:vector>
  </HeadingPairs>
  <TitlesOfParts>
    <vt:vector size="85" baseType="lpstr">
      <vt:lpstr>Motyw pakietu Office</vt:lpstr>
      <vt:lpstr>Podstawy Zarządzania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Slajd 8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Istota i rodzaje decyzji</vt:lpstr>
      <vt:lpstr>Podsumowanie</vt:lpstr>
      <vt:lpstr>Istota i rodzaje decyzji</vt:lpstr>
      <vt:lpstr>Proces decyzyjny</vt:lpstr>
      <vt:lpstr>Proces decyzyjny</vt:lpstr>
      <vt:lpstr>Slajd 34</vt:lpstr>
      <vt:lpstr>Slajd 35</vt:lpstr>
      <vt:lpstr>Proces decyzyjny</vt:lpstr>
      <vt:lpstr>Proces decyzyjny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System informacyjny w organizacji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Ewolucja systemów informatycznych  do wspomagania zarządzania</vt:lpstr>
      <vt:lpstr>System informacyjny a informatyczny </vt:lpstr>
      <vt:lpstr>Rozwój systemów informacyjnych zarządzania </vt:lpstr>
      <vt:lpstr>System informacyjny a system zarządzania </vt:lpstr>
      <vt:lpstr>System informacyjny w otoczeniu biznesowym </vt:lpstr>
      <vt:lpstr>Klasy systemów informacyjnych zarządzania przedsiębiorstwem </vt:lpstr>
      <vt:lpstr>Rozwój systemów informatycznych zarządzania</vt:lpstr>
      <vt:lpstr>Rozwój systemów informatycznych zarządzania</vt:lpstr>
      <vt:lpstr>Rozwój systemów informatycznych zarządzania</vt:lpstr>
      <vt:lpstr>Rozwój systemów informatycznych zarządzania</vt:lpstr>
      <vt:lpstr>Schemat informacji wejściowych  i wyjściowych systemu MRP </vt:lpstr>
      <vt:lpstr>Schemat działania modelu closed – loop MRP </vt:lpstr>
      <vt:lpstr>Schemat modelu MRP II </vt:lpstr>
      <vt:lpstr>Schemat modelu ERP </vt:lpstr>
      <vt:lpstr>Podsumowanie</vt:lpstr>
      <vt:lpstr>Podsumowanie</vt:lpstr>
      <vt:lpstr>Pytania…</vt:lpstr>
      <vt:lpstr>…Uwagi</vt:lpstr>
      <vt:lpstr>Dziękuję za uwagę</vt:lpstr>
      <vt:lpstr>Podstawy Zarządzania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Podstawy Zarządzania</dc:title>
  <dc:creator>TYC</dc:creator>
  <cp:lastModifiedBy>Danyuu</cp:lastModifiedBy>
  <cp:revision>138</cp:revision>
  <dcterms:created xsi:type="dcterms:W3CDTF">2012-10-24T07:20:13Z</dcterms:created>
  <dcterms:modified xsi:type="dcterms:W3CDTF">2012-12-28T22:34:32Z</dcterms:modified>
</cp:coreProperties>
</file>